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786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7BCAE6-C4A1-489E-95CD-A2CF7669951C}" type="datetimeFigureOut">
              <a:rPr lang="es-CL" smtClean="0"/>
              <a:t>06-04-2020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F7CE74-6357-46BA-8B85-F0B7D5D9CE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60804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7CE74-6357-46BA-8B85-F0B7D5D9CEA1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9119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06/04/2020</a:t>
            </a:fld>
            <a:endParaRPr lang="es-E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06/04/2020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06/04/2020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06/04/2020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06/04/2020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06/04/2020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06/04/2020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A847CFC-816F-41D0-AAC0-9BF4FEBC753E}" type="datetimeFigureOut">
              <a:rPr lang="es-ES" smtClean="0"/>
              <a:t>06/04/2020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curriculumnacional.mineduc.cl/614/w3-propertyvalue-187786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2240112"/>
          </a:xfrm>
        </p:spPr>
        <p:txBody>
          <a:bodyPr/>
          <a:lstStyle/>
          <a:p>
            <a:r>
              <a:rPr lang="es-CL" sz="5400" u="sng" dirty="0" smtClean="0"/>
              <a:t>Unidad 1:</a:t>
            </a:r>
            <a:r>
              <a:rPr lang="es-CL" sz="5400" dirty="0" smtClean="0"/>
              <a:t/>
            </a:r>
            <a:br>
              <a:rPr lang="es-CL" sz="5400" dirty="0" smtClean="0"/>
            </a:br>
            <a:r>
              <a:rPr lang="es-CL" sz="5400" dirty="0" smtClean="0"/>
              <a:t>Números y operaciones</a:t>
            </a:r>
            <a:endParaRPr lang="es-CL" sz="5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Profesora </a:t>
            </a:r>
            <a:r>
              <a:rPr lang="es-CL" dirty="0" err="1" smtClean="0"/>
              <a:t>Barbara</a:t>
            </a:r>
            <a:r>
              <a:rPr lang="es-CL" dirty="0" smtClean="0"/>
              <a:t> Palacio</a:t>
            </a:r>
          </a:p>
          <a:p>
            <a:r>
              <a:rPr lang="es-CL" dirty="0" smtClean="0"/>
              <a:t>Colegio Del Valle</a:t>
            </a:r>
            <a:endParaRPr lang="es-C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2232025" cy="223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076056" y="548680"/>
            <a:ext cx="35830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Para ver el </a:t>
            </a:r>
            <a:r>
              <a:rPr lang="es-CL" dirty="0" err="1" smtClean="0"/>
              <a:t>Power</a:t>
            </a:r>
            <a:r>
              <a:rPr lang="es-CL" dirty="0" smtClean="0"/>
              <a:t> </a:t>
            </a:r>
            <a:r>
              <a:rPr lang="es-CL" dirty="0"/>
              <a:t>P</a:t>
            </a:r>
            <a:r>
              <a:rPr lang="es-CL" dirty="0" smtClean="0"/>
              <a:t>oint debes </a:t>
            </a:r>
          </a:p>
          <a:p>
            <a:r>
              <a:rPr lang="es-CL" dirty="0" smtClean="0"/>
              <a:t>poner la pantalla en presentación</a:t>
            </a:r>
          </a:p>
          <a:p>
            <a:r>
              <a:rPr lang="es-CL" sz="1600" dirty="0" smtClean="0"/>
              <a:t>(pantalla completa)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7966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Solución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Revisa el ejercicio anterior.</a:t>
            </a:r>
          </a:p>
          <a:p>
            <a:endParaRPr lang="es-CL" dirty="0"/>
          </a:p>
          <a:p>
            <a:pPr marL="0" indent="0">
              <a:buNone/>
            </a:pPr>
            <a:endParaRPr lang="es-CL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612275"/>
              </p:ext>
            </p:extLst>
          </p:nvPr>
        </p:nvGraphicFramePr>
        <p:xfrm>
          <a:off x="827584" y="2420888"/>
          <a:ext cx="6936432" cy="180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2144"/>
                <a:gridCol w="2312144"/>
                <a:gridCol w="2312144"/>
              </a:tblGrid>
              <a:tr h="450823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Número</a:t>
                      </a:r>
                      <a:r>
                        <a:rPr lang="es-CL" baseline="0" dirty="0" smtClean="0"/>
                        <a:t>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Divisores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Primo o compuesto</a:t>
                      </a:r>
                      <a:endParaRPr lang="es-CL" dirty="0"/>
                    </a:p>
                  </a:txBody>
                  <a:tcPr/>
                </a:tc>
              </a:tr>
              <a:tr h="450823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8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>
                          <a:solidFill>
                            <a:srgbClr val="FF0000"/>
                          </a:solidFill>
                        </a:rPr>
                        <a:t>1, 2, 4, 8</a:t>
                      </a:r>
                      <a:endParaRPr lang="es-C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>
                          <a:solidFill>
                            <a:srgbClr val="FF0000"/>
                          </a:solidFill>
                        </a:rPr>
                        <a:t>Compuesto</a:t>
                      </a:r>
                      <a:endParaRPr lang="es-C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50823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13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>
                          <a:solidFill>
                            <a:srgbClr val="FF0000"/>
                          </a:solidFill>
                        </a:rPr>
                        <a:t>1, 13</a:t>
                      </a:r>
                      <a:endParaRPr lang="es-C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>
                          <a:solidFill>
                            <a:srgbClr val="FF0000"/>
                          </a:solidFill>
                        </a:rPr>
                        <a:t>Primo</a:t>
                      </a:r>
                      <a:endParaRPr lang="es-C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7731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20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>
                          <a:solidFill>
                            <a:srgbClr val="FF0000"/>
                          </a:solidFill>
                        </a:rPr>
                        <a:t>1, 2, 4, 5, 10,</a:t>
                      </a:r>
                      <a:r>
                        <a:rPr lang="es-CL" baseline="0" dirty="0" smtClean="0">
                          <a:solidFill>
                            <a:srgbClr val="FF0000"/>
                          </a:solidFill>
                        </a:rPr>
                        <a:t> 20</a:t>
                      </a:r>
                      <a:endParaRPr lang="es-C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>
                          <a:solidFill>
                            <a:srgbClr val="FF0000"/>
                          </a:solidFill>
                        </a:rPr>
                        <a:t>Compuesto</a:t>
                      </a:r>
                      <a:endParaRPr lang="es-C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091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20080"/>
          </a:xfrm>
        </p:spPr>
        <p:txBody>
          <a:bodyPr/>
          <a:lstStyle/>
          <a:p>
            <a:r>
              <a:rPr lang="es-CL" dirty="0" smtClean="0"/>
              <a:t>Instrucciones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r>
              <a:rPr lang="es-CL" dirty="0" smtClean="0"/>
              <a:t>En la actividad del libro debes </a:t>
            </a:r>
            <a:r>
              <a:rPr lang="es-CL" b="1" u="sng" dirty="0" smtClean="0"/>
              <a:t>anotar solo las respuestas </a:t>
            </a:r>
            <a:r>
              <a:rPr lang="es-CL" dirty="0" smtClean="0"/>
              <a:t>en tu cuaderno, </a:t>
            </a:r>
            <a:r>
              <a:rPr lang="es-CL" u="sng" dirty="0" smtClean="0"/>
              <a:t>no resolver en el libro</a:t>
            </a:r>
            <a:r>
              <a:rPr lang="es-CL" dirty="0" smtClean="0"/>
              <a:t>.</a:t>
            </a:r>
          </a:p>
          <a:p>
            <a:r>
              <a:rPr lang="es-CL" dirty="0" smtClean="0"/>
              <a:t>El cuaderno de ejercicios resolver en el mismo libro.</a:t>
            </a:r>
          </a:p>
          <a:p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Ejemplo:         </a:t>
            </a:r>
            <a:r>
              <a:rPr lang="es-CL" u="sng" dirty="0" smtClean="0"/>
              <a:t>Página 26</a:t>
            </a:r>
          </a:p>
          <a:p>
            <a:pPr marL="0" indent="0">
              <a:buNone/>
            </a:pPr>
            <a:endParaRPr lang="es-CL" u="sng" dirty="0"/>
          </a:p>
          <a:p>
            <a:pPr marL="0" indent="0">
              <a:buNone/>
            </a:pPr>
            <a:r>
              <a:rPr lang="es-CL" dirty="0" smtClean="0"/>
              <a:t>               1. a) ……</a:t>
            </a:r>
          </a:p>
          <a:p>
            <a:pPr marL="0" indent="0">
              <a:buNone/>
            </a:pPr>
            <a:r>
              <a:rPr lang="es-CL" dirty="0"/>
              <a:t> </a:t>
            </a:r>
            <a:r>
              <a:rPr lang="es-CL" dirty="0" smtClean="0"/>
              <a:t>                  b) ……</a:t>
            </a:r>
          </a:p>
          <a:p>
            <a:pPr marL="0" indent="0">
              <a:buNone/>
            </a:pPr>
            <a:r>
              <a:rPr lang="es-CL" dirty="0"/>
              <a:t> </a:t>
            </a:r>
            <a:r>
              <a:rPr lang="es-CL" dirty="0" smtClean="0"/>
              <a:t>                  c) ……</a:t>
            </a:r>
          </a:p>
          <a:p>
            <a:pPr marL="0" indent="0">
              <a:buNone/>
            </a:pPr>
            <a:r>
              <a:rPr lang="es-CL" dirty="0"/>
              <a:t> </a:t>
            </a:r>
            <a:r>
              <a:rPr lang="es-CL" dirty="0" smtClean="0"/>
              <a:t>              2. a) ……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0312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95536"/>
          </a:xfrm>
        </p:spPr>
        <p:txBody>
          <a:bodyPr/>
          <a:lstStyle/>
          <a:p>
            <a:r>
              <a:rPr lang="es-CL" dirty="0" smtClean="0"/>
              <a:t>Actividades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5"/>
          </a:xfrm>
        </p:spPr>
        <p:txBody>
          <a:bodyPr>
            <a:normAutofit fontScale="92500"/>
          </a:bodyPr>
          <a:lstStyle/>
          <a:p>
            <a:r>
              <a:rPr lang="es-CL" b="1" dirty="0" smtClean="0"/>
              <a:t>Página 26 del texto del estudiante, </a:t>
            </a:r>
            <a:r>
              <a:rPr lang="es-CL" b="1" dirty="0" err="1" smtClean="0"/>
              <a:t>act</a:t>
            </a:r>
            <a:r>
              <a:rPr lang="es-CL" b="1" dirty="0" smtClean="0"/>
              <a:t>. 1, 2, y 3. </a:t>
            </a:r>
            <a:r>
              <a:rPr lang="es-CL" dirty="0" smtClean="0"/>
              <a:t>(Envío: Miércoles 08 de Abril)</a:t>
            </a:r>
          </a:p>
          <a:p>
            <a:pPr marL="0" indent="0">
              <a:buNone/>
            </a:pPr>
            <a:endParaRPr lang="es-CL" dirty="0"/>
          </a:p>
          <a:p>
            <a:r>
              <a:rPr lang="es-CL" b="1" dirty="0" smtClean="0"/>
              <a:t>Páginas 14 y 15 del cuaderno de ejercicios.</a:t>
            </a:r>
          </a:p>
          <a:p>
            <a:pPr marL="0" indent="0">
              <a:buNone/>
            </a:pPr>
            <a:r>
              <a:rPr lang="es-CL" dirty="0"/>
              <a:t> </a:t>
            </a:r>
            <a:r>
              <a:rPr lang="es-CL" dirty="0" smtClean="0"/>
              <a:t>   (Envío: Jueves 09 de Abril)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 smtClean="0"/>
              <a:t>Textos escolares: </a:t>
            </a:r>
            <a:r>
              <a:rPr lang="es-CL" dirty="0">
                <a:hlinkClick r:id="rId2"/>
              </a:rPr>
              <a:t>https://curriculumnacional.mineduc.cl/614/w3-propertyvalue-187786.html</a:t>
            </a:r>
            <a:endParaRPr lang="es-CL" dirty="0"/>
          </a:p>
          <a:p>
            <a:pPr marL="0" indent="0">
              <a:buNone/>
            </a:pPr>
            <a:endParaRPr lang="es-CL" dirty="0" smtClean="0"/>
          </a:p>
          <a:p>
            <a:pPr>
              <a:buFont typeface="Wingdings" pitchFamily="2" charset="2"/>
              <a:buChar char="ü"/>
            </a:pPr>
            <a:r>
              <a:rPr lang="es-CL" u="sng" dirty="0" smtClean="0"/>
              <a:t>Favor enviar las actividades en las fechas indicadas</a:t>
            </a:r>
            <a:r>
              <a:rPr lang="es-CL" dirty="0" smtClean="0"/>
              <a:t>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1959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2376264"/>
          </a:xfrm>
        </p:spPr>
        <p:txBody>
          <a:bodyPr/>
          <a:lstStyle/>
          <a:p>
            <a:r>
              <a:rPr lang="es-CL" sz="4000" u="sng" dirty="0" smtClean="0"/>
              <a:t>Objetivo:</a:t>
            </a:r>
            <a:r>
              <a:rPr lang="es-CL" sz="4000" dirty="0" smtClean="0"/>
              <a:t/>
            </a:r>
            <a:br>
              <a:rPr lang="es-CL" sz="4000" dirty="0" smtClean="0"/>
            </a:br>
            <a:r>
              <a:rPr lang="es-CL" sz="4000" dirty="0" smtClean="0"/>
              <a:t>Identificar números primos y compuestos.</a:t>
            </a:r>
            <a:endParaRPr lang="es-CL" sz="4000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2095128"/>
          </a:xfrm>
        </p:spPr>
        <p:txBody>
          <a:bodyPr/>
          <a:lstStyle/>
          <a:p>
            <a:r>
              <a:rPr lang="es-CL" dirty="0" smtClean="0"/>
              <a:t>Copia el objetivo en tu cuaderno</a:t>
            </a:r>
            <a:endParaRPr lang="es-CL" dirty="0"/>
          </a:p>
        </p:txBody>
      </p:sp>
      <p:sp>
        <p:nvSpPr>
          <p:cNvPr id="5" name="4 CuadroTexto"/>
          <p:cNvSpPr txBox="1"/>
          <p:nvPr/>
        </p:nvSpPr>
        <p:spPr>
          <a:xfrm>
            <a:off x="5652120" y="596597"/>
            <a:ext cx="2818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Lunes 06 de Abril de 2020</a:t>
            </a:r>
            <a:endParaRPr lang="es-CL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09"/>
          <a:stretch>
            <a:fillRect/>
          </a:stretch>
        </p:blipFill>
        <p:spPr bwMode="auto">
          <a:xfrm>
            <a:off x="6787789" y="4725144"/>
            <a:ext cx="1303337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242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79512"/>
          </a:xfrm>
        </p:spPr>
        <p:txBody>
          <a:bodyPr/>
          <a:lstStyle/>
          <a:p>
            <a:r>
              <a:rPr lang="es-CL" dirty="0" smtClean="0"/>
              <a:t>Números primos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Autofit/>
          </a:bodyPr>
          <a:lstStyle/>
          <a:p>
            <a:r>
              <a:rPr lang="es-CL" sz="2000" dirty="0" smtClean="0"/>
              <a:t>Los </a:t>
            </a:r>
            <a:r>
              <a:rPr lang="es-CL" sz="2000" u="sng" dirty="0" smtClean="0"/>
              <a:t>números primos </a:t>
            </a:r>
            <a:r>
              <a:rPr lang="es-CL" sz="2000" dirty="0" smtClean="0"/>
              <a:t>son todos aquellos números que tienen solo dos divisores.</a:t>
            </a:r>
          </a:p>
          <a:p>
            <a:pPr marL="0" indent="0">
              <a:buNone/>
            </a:pPr>
            <a:endParaRPr lang="es-CL" sz="2000" dirty="0" smtClean="0"/>
          </a:p>
          <a:p>
            <a:r>
              <a:rPr lang="es-CL" sz="1800" b="1" dirty="0" smtClean="0">
                <a:solidFill>
                  <a:srgbClr val="FF0000"/>
                </a:solidFill>
              </a:rPr>
              <a:t>Recuerda que los divisores dividen al números de manera exacta.</a:t>
            </a:r>
          </a:p>
          <a:p>
            <a:endParaRPr lang="es-CL" sz="2000" b="1" dirty="0"/>
          </a:p>
          <a:p>
            <a:r>
              <a:rPr lang="es-CL" sz="2000" dirty="0" smtClean="0"/>
              <a:t>Los </a:t>
            </a:r>
            <a:r>
              <a:rPr lang="es-CL" sz="2000" u="sng" dirty="0" smtClean="0"/>
              <a:t>números primos tienen dos divisore</a:t>
            </a:r>
            <a:r>
              <a:rPr lang="es-CL" sz="2000" dirty="0" smtClean="0"/>
              <a:t>s, son el 1 y el mismo número.</a:t>
            </a:r>
          </a:p>
          <a:p>
            <a:endParaRPr lang="es-CL" sz="2000" dirty="0" smtClean="0"/>
          </a:p>
          <a:p>
            <a:pPr marL="0" indent="0">
              <a:buNone/>
            </a:pPr>
            <a:r>
              <a:rPr lang="es-CL" sz="2000" dirty="0" smtClean="0"/>
              <a:t>Ejemplo:  </a:t>
            </a:r>
          </a:p>
          <a:p>
            <a:pPr marL="0" indent="0">
              <a:buNone/>
            </a:pPr>
            <a:r>
              <a:rPr lang="es-CL" sz="2000" b="1" dirty="0" smtClean="0"/>
              <a:t>el número 2: </a:t>
            </a:r>
            <a:r>
              <a:rPr lang="es-CL" sz="2000" dirty="0" smtClean="0"/>
              <a:t>es un número primo ya que sus divisores son 1 y 2, no hay otro número que divida al 2 de forma exacta.</a:t>
            </a:r>
          </a:p>
          <a:p>
            <a:pPr marL="0" indent="0">
              <a:buNone/>
            </a:pPr>
            <a:endParaRPr lang="es-CL" sz="2000" dirty="0"/>
          </a:p>
          <a:p>
            <a:pPr marL="0" indent="0">
              <a:buNone/>
            </a:pPr>
            <a:r>
              <a:rPr lang="es-CL" sz="2000" dirty="0" smtClean="0"/>
              <a:t>2 : </a:t>
            </a:r>
            <a:r>
              <a:rPr lang="es-CL" sz="2000" dirty="0" smtClean="0">
                <a:solidFill>
                  <a:srgbClr val="FF0000"/>
                </a:solidFill>
              </a:rPr>
              <a:t>1 </a:t>
            </a:r>
            <a:r>
              <a:rPr lang="es-CL" sz="2000" dirty="0" smtClean="0"/>
              <a:t>= 2     2 : </a:t>
            </a:r>
            <a:r>
              <a:rPr lang="es-CL" sz="2000" dirty="0" smtClean="0">
                <a:solidFill>
                  <a:srgbClr val="FF0000"/>
                </a:solidFill>
              </a:rPr>
              <a:t>2 </a:t>
            </a:r>
            <a:r>
              <a:rPr lang="es-CL" sz="2000" dirty="0" smtClean="0"/>
              <a:t>= 1</a:t>
            </a:r>
            <a:endParaRPr lang="es-CL" sz="2000" dirty="0">
              <a:solidFill>
                <a:srgbClr val="FF0000"/>
              </a:solidFill>
            </a:endParaRPr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971600" y="6165304"/>
            <a:ext cx="280831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971600" y="5877272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2267744" y="5894071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3923928" y="5997437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Divisores de 2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4559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/>
          <a:lstStyle/>
          <a:p>
            <a:r>
              <a:rPr lang="es-CL" dirty="0" smtClean="0"/>
              <a:t>Números compuestos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92500" lnSpcReduction="10000"/>
          </a:bodyPr>
          <a:lstStyle/>
          <a:p>
            <a:r>
              <a:rPr lang="es-CL" sz="2000" dirty="0" smtClean="0"/>
              <a:t>Los </a:t>
            </a:r>
            <a:r>
              <a:rPr lang="es-CL" sz="2000" u="sng" dirty="0" smtClean="0"/>
              <a:t>números compuestos </a:t>
            </a:r>
            <a:r>
              <a:rPr lang="es-CL" sz="2000" dirty="0" smtClean="0"/>
              <a:t>son todos aquellos números que tienen </a:t>
            </a:r>
            <a:r>
              <a:rPr lang="es-CL" sz="2000" u="sng" dirty="0" smtClean="0"/>
              <a:t>más de dos divisores</a:t>
            </a:r>
            <a:r>
              <a:rPr lang="es-CL" sz="2000" dirty="0" smtClean="0"/>
              <a:t>.</a:t>
            </a:r>
          </a:p>
          <a:p>
            <a:pPr marL="0" indent="0">
              <a:buNone/>
            </a:pPr>
            <a:endParaRPr lang="es-CL" sz="2000" dirty="0" smtClean="0"/>
          </a:p>
          <a:p>
            <a:r>
              <a:rPr lang="es-CL" sz="1800" b="1" dirty="0" smtClean="0">
                <a:solidFill>
                  <a:srgbClr val="FF0000"/>
                </a:solidFill>
              </a:rPr>
              <a:t>Recuerda </a:t>
            </a:r>
            <a:r>
              <a:rPr lang="es-CL" sz="1800" b="1" dirty="0">
                <a:solidFill>
                  <a:srgbClr val="FF0000"/>
                </a:solidFill>
              </a:rPr>
              <a:t>que los divisores dividen al números de manera </a:t>
            </a:r>
            <a:r>
              <a:rPr lang="es-CL" sz="1800" b="1" dirty="0" smtClean="0">
                <a:solidFill>
                  <a:srgbClr val="FF0000"/>
                </a:solidFill>
              </a:rPr>
              <a:t>exacta.</a:t>
            </a:r>
          </a:p>
          <a:p>
            <a:endParaRPr lang="es-CL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CL" sz="2000" dirty="0"/>
              <a:t>Ejemplo:</a:t>
            </a:r>
          </a:p>
          <a:p>
            <a:pPr marL="0" indent="0">
              <a:buNone/>
            </a:pPr>
            <a:r>
              <a:rPr lang="es-CL" sz="2000" b="1" dirty="0"/>
              <a:t>El número 4</a:t>
            </a:r>
            <a:r>
              <a:rPr lang="es-CL" sz="2000" dirty="0"/>
              <a:t>: es un número compuesto </a:t>
            </a:r>
            <a:r>
              <a:rPr lang="es-CL" sz="2000" dirty="0" smtClean="0"/>
              <a:t>porque tiene </a:t>
            </a:r>
            <a:r>
              <a:rPr lang="es-CL" sz="2000" dirty="0"/>
              <a:t>más de dos divisores</a:t>
            </a:r>
            <a:r>
              <a:rPr lang="es-CL" sz="2000" dirty="0" smtClean="0"/>
              <a:t>.</a:t>
            </a:r>
          </a:p>
          <a:p>
            <a:pPr marL="0" indent="0">
              <a:buNone/>
            </a:pPr>
            <a:r>
              <a:rPr lang="es-CL" sz="2000" dirty="0" smtClean="0"/>
              <a:t>4 : </a:t>
            </a:r>
            <a:r>
              <a:rPr lang="es-CL" sz="2000" dirty="0" smtClean="0">
                <a:solidFill>
                  <a:srgbClr val="FF0000"/>
                </a:solidFill>
              </a:rPr>
              <a:t>1</a:t>
            </a:r>
            <a:r>
              <a:rPr lang="es-CL" sz="2000" dirty="0" smtClean="0"/>
              <a:t> = 4           4 : </a:t>
            </a:r>
            <a:r>
              <a:rPr lang="es-CL" sz="2000" dirty="0" smtClean="0">
                <a:solidFill>
                  <a:srgbClr val="FF0000"/>
                </a:solidFill>
              </a:rPr>
              <a:t>2</a:t>
            </a:r>
            <a:r>
              <a:rPr lang="es-CL" sz="2000" dirty="0" smtClean="0"/>
              <a:t> = 2           4 : </a:t>
            </a:r>
            <a:r>
              <a:rPr lang="es-CL" sz="2000" dirty="0" smtClean="0">
                <a:solidFill>
                  <a:srgbClr val="FF0000"/>
                </a:solidFill>
              </a:rPr>
              <a:t>4</a:t>
            </a:r>
            <a:r>
              <a:rPr lang="es-CL" sz="2000" dirty="0" smtClean="0"/>
              <a:t> = 1</a:t>
            </a:r>
            <a:endParaRPr lang="es-CL" sz="2000" dirty="0"/>
          </a:p>
          <a:p>
            <a:pPr marL="0" indent="0">
              <a:buNone/>
            </a:pPr>
            <a:endParaRPr lang="es-CL" sz="2000" dirty="0"/>
          </a:p>
          <a:p>
            <a:pPr marL="0" indent="0">
              <a:buNone/>
            </a:pPr>
            <a:endParaRPr lang="es-CL" sz="1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s-CL" sz="1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CL" sz="1800" b="1" dirty="0" smtClean="0">
                <a:solidFill>
                  <a:srgbClr val="FF0000"/>
                </a:solidFill>
              </a:rPr>
              <a:t>Recuerda que los divisores y factores son los mismos resultados ya que la división es la operación inversa a la multiplicación.</a:t>
            </a:r>
          </a:p>
          <a:p>
            <a:pPr marL="0" indent="0">
              <a:buNone/>
            </a:pPr>
            <a:endParaRPr lang="es-CL" sz="1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CL" sz="1800" dirty="0"/>
              <a:t>Ejemplo:</a:t>
            </a:r>
          </a:p>
          <a:p>
            <a:pPr marL="0" indent="0">
              <a:buNone/>
            </a:pPr>
            <a:r>
              <a:rPr lang="es-CL" sz="1800" dirty="0" smtClean="0"/>
              <a:t>4 </a:t>
            </a:r>
            <a:r>
              <a:rPr lang="es-CL" sz="1800" dirty="0"/>
              <a:t>: </a:t>
            </a:r>
            <a:r>
              <a:rPr lang="es-CL" sz="1800" dirty="0">
                <a:solidFill>
                  <a:srgbClr val="FF0000"/>
                </a:solidFill>
              </a:rPr>
              <a:t>2</a:t>
            </a:r>
            <a:r>
              <a:rPr lang="es-CL" sz="1800" dirty="0"/>
              <a:t> = </a:t>
            </a:r>
            <a:r>
              <a:rPr lang="es-CL" sz="1800" dirty="0" smtClean="0"/>
              <a:t>2    </a:t>
            </a:r>
            <a:r>
              <a:rPr lang="es-CL" sz="1800" dirty="0"/>
              <a:t>(divisor)        </a:t>
            </a:r>
            <a:r>
              <a:rPr lang="es-CL" sz="1800" dirty="0" smtClean="0">
                <a:solidFill>
                  <a:srgbClr val="FF0000"/>
                </a:solidFill>
              </a:rPr>
              <a:t>2</a:t>
            </a:r>
            <a:r>
              <a:rPr lang="es-CL" sz="1800" dirty="0" smtClean="0"/>
              <a:t> </a:t>
            </a:r>
            <a:r>
              <a:rPr lang="es-CL" sz="1800" dirty="0"/>
              <a:t>x </a:t>
            </a:r>
            <a:r>
              <a:rPr lang="es-CL" sz="1800" dirty="0" smtClean="0">
                <a:solidFill>
                  <a:srgbClr val="FF0000"/>
                </a:solidFill>
              </a:rPr>
              <a:t>2</a:t>
            </a:r>
            <a:r>
              <a:rPr lang="es-CL" sz="1800" dirty="0" smtClean="0"/>
              <a:t> = </a:t>
            </a:r>
            <a:r>
              <a:rPr lang="es-CL" sz="1800" dirty="0"/>
              <a:t>4  (</a:t>
            </a:r>
            <a:r>
              <a:rPr lang="es-CL" sz="1800" dirty="0" smtClean="0"/>
              <a:t>factor)     </a:t>
            </a:r>
            <a:endParaRPr lang="es-CL" sz="1800" dirty="0"/>
          </a:p>
          <a:p>
            <a:pPr marL="0" indent="0">
              <a:buNone/>
            </a:pPr>
            <a:endParaRPr lang="es-CL" sz="1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s-CL" sz="1800" b="1" dirty="0">
              <a:solidFill>
                <a:srgbClr val="FF0000"/>
              </a:solidFill>
            </a:endParaRPr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971600" y="4509120"/>
            <a:ext cx="446449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971600" y="4155384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4211960" y="4149080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2555776" y="4155384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5580111" y="4324454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Divisores de 4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9621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792088"/>
          </a:xfrm>
        </p:spPr>
        <p:txBody>
          <a:bodyPr/>
          <a:lstStyle/>
          <a:p>
            <a:r>
              <a:rPr lang="es-CL" sz="4400" dirty="0" smtClean="0"/>
              <a:t>Ejercicio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328592"/>
          </a:xfrm>
        </p:spPr>
        <p:txBody>
          <a:bodyPr/>
          <a:lstStyle/>
          <a:p>
            <a:r>
              <a:rPr lang="es-CL" sz="2000" dirty="0" smtClean="0"/>
              <a:t>Copia en tu cuaderno el ejercicio.</a:t>
            </a:r>
          </a:p>
          <a:p>
            <a:r>
              <a:rPr lang="es-CL" sz="2000" dirty="0" smtClean="0"/>
              <a:t>Anota todos los divisores de cada número, y luego clasifícalos en Primo o Compuesto.</a:t>
            </a:r>
          </a:p>
          <a:p>
            <a:endParaRPr lang="es-CL" sz="2000" u="sng" dirty="0"/>
          </a:p>
          <a:p>
            <a:pPr marL="0" indent="0">
              <a:buNone/>
            </a:pPr>
            <a:r>
              <a:rPr lang="es-CL" sz="2000" u="sng" dirty="0" smtClean="0"/>
              <a:t>Ejemplo</a:t>
            </a:r>
            <a:r>
              <a:rPr lang="es-CL" sz="2000" dirty="0" smtClean="0"/>
              <a:t>:     2 = D(2)= 1, 2        Primo   </a:t>
            </a:r>
            <a:r>
              <a:rPr lang="es-CL" sz="1800" i="1" dirty="0" smtClean="0"/>
              <a:t>(solo tiene 2 divisores)</a:t>
            </a:r>
          </a:p>
          <a:p>
            <a:pPr marL="0" indent="0">
              <a:buNone/>
            </a:pPr>
            <a:r>
              <a:rPr lang="es-CL" sz="2000" dirty="0"/>
              <a:t> </a:t>
            </a:r>
            <a:r>
              <a:rPr lang="es-CL" sz="2000" dirty="0" smtClean="0"/>
              <a:t>                   4 = D(4)= 1, 2, 4    Compuesto   </a:t>
            </a:r>
            <a:r>
              <a:rPr lang="es-CL" sz="1800" i="1" dirty="0" smtClean="0"/>
              <a:t>(tiene más de dos divisores)</a:t>
            </a:r>
          </a:p>
          <a:p>
            <a:pPr marL="0" indent="0">
              <a:buNone/>
            </a:pPr>
            <a:endParaRPr lang="es-CL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CL" sz="1800" dirty="0" smtClean="0">
                <a:solidFill>
                  <a:srgbClr val="FF0000"/>
                </a:solidFill>
              </a:rPr>
              <a:t>Recuerda que los divisores se anotan de menor a mayor.</a:t>
            </a:r>
            <a:endParaRPr lang="es-CL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s-CL" sz="18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155766"/>
              </p:ext>
            </p:extLst>
          </p:nvPr>
        </p:nvGraphicFramePr>
        <p:xfrm>
          <a:off x="971600" y="4221088"/>
          <a:ext cx="6936432" cy="180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2144"/>
                <a:gridCol w="2312144"/>
                <a:gridCol w="2312144"/>
              </a:tblGrid>
              <a:tr h="450823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Número</a:t>
                      </a:r>
                      <a:r>
                        <a:rPr lang="es-CL" baseline="0" dirty="0" smtClean="0"/>
                        <a:t>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Divisores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Primo o compuesto</a:t>
                      </a:r>
                      <a:endParaRPr lang="es-CL" dirty="0"/>
                    </a:p>
                  </a:txBody>
                  <a:tcPr/>
                </a:tc>
              </a:tr>
              <a:tr h="450823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8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/>
                    </a:p>
                  </a:txBody>
                  <a:tcPr/>
                </a:tc>
              </a:tr>
              <a:tr h="450823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13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/>
                    </a:p>
                  </a:txBody>
                  <a:tcPr/>
                </a:tc>
              </a:tr>
              <a:tr h="447731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20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28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es-CL" sz="2800" dirty="0" smtClean="0"/>
              <a:t>Copia en tu cuaderno la siguiente tabla de 1 a 100</a:t>
            </a:r>
            <a:endParaRPr lang="es-CL" sz="2800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es-CL" dirty="0" smtClean="0"/>
              <a:t>Busca y marca solo los números primos.</a:t>
            </a:r>
            <a:endParaRPr lang="es-C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8" t="12069" r="9321" b="11853"/>
          <a:stretch/>
        </p:blipFill>
        <p:spPr bwMode="auto">
          <a:xfrm>
            <a:off x="1115616" y="1700808"/>
            <a:ext cx="6663317" cy="4576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1835696" y="1844824"/>
            <a:ext cx="648072" cy="43204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483768" y="4941168"/>
            <a:ext cx="648072" cy="43204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483768" y="1834830"/>
            <a:ext cx="648072" cy="43204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ln>
                <a:solidFill>
                  <a:srgbClr val="FF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64937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/>
          <a:lstStyle/>
          <a:p>
            <a:r>
              <a:rPr lang="es-CL" dirty="0"/>
              <a:t>Descomposición prima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es-CL" u="sng" dirty="0"/>
              <a:t>Los números compuestos </a:t>
            </a:r>
            <a:r>
              <a:rPr lang="es-CL" dirty="0"/>
              <a:t>se pueden descomponer en una </a:t>
            </a:r>
            <a:r>
              <a:rPr lang="es-CL" b="1" dirty="0"/>
              <a:t>multiplicación</a:t>
            </a:r>
            <a:r>
              <a:rPr lang="es-CL" dirty="0"/>
              <a:t> de números primos. </a:t>
            </a:r>
            <a:endParaRPr lang="es-CL" dirty="0" smtClean="0"/>
          </a:p>
          <a:p>
            <a:endParaRPr lang="es-CL" dirty="0"/>
          </a:p>
          <a:p>
            <a:r>
              <a:rPr lang="es-CL" dirty="0" smtClean="0"/>
              <a:t>Esto </a:t>
            </a:r>
            <a:r>
              <a:rPr lang="es-CL" dirty="0"/>
              <a:t>se llama </a:t>
            </a:r>
            <a:r>
              <a:rPr lang="es-CL" u="sng" dirty="0"/>
              <a:t>factorización o descomposición </a:t>
            </a:r>
            <a:r>
              <a:rPr lang="es-CL" u="sng" dirty="0" smtClean="0"/>
              <a:t>prima, </a:t>
            </a:r>
            <a:r>
              <a:rPr lang="es-CL" dirty="0" smtClean="0"/>
              <a:t>es decir buscamos llegar a números primos, como el 2, 3, 5, 7 entre otros.</a:t>
            </a:r>
            <a:endParaRPr lang="es-CL" dirty="0"/>
          </a:p>
          <a:p>
            <a:endParaRPr lang="es-CL" dirty="0" smtClean="0"/>
          </a:p>
          <a:p>
            <a:r>
              <a:rPr lang="es-CL" dirty="0" smtClean="0"/>
              <a:t>Para </a:t>
            </a:r>
            <a:r>
              <a:rPr lang="es-CL" dirty="0"/>
              <a:t>representarlo usaremos un </a:t>
            </a:r>
            <a:r>
              <a:rPr lang="es-CL" u="sng" dirty="0"/>
              <a:t>diagrama de árbol.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367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2683" y="277352"/>
            <a:ext cx="8229600" cy="5775246"/>
          </a:xfrm>
        </p:spPr>
        <p:txBody>
          <a:bodyPr/>
          <a:lstStyle/>
          <a:p>
            <a:pPr marL="0" indent="0">
              <a:buNone/>
            </a:pPr>
            <a:r>
              <a:rPr lang="es-CL" dirty="0" smtClean="0"/>
              <a:t>Ejemplo:          </a:t>
            </a:r>
          </a:p>
          <a:p>
            <a:pPr marL="0" indent="0">
              <a:buNone/>
            </a:pPr>
            <a:r>
              <a:rPr lang="es-CL" dirty="0">
                <a:solidFill>
                  <a:schemeClr val="tx1"/>
                </a:solidFill>
              </a:rPr>
              <a:t> </a:t>
            </a:r>
            <a:r>
              <a:rPr lang="es-CL" dirty="0" smtClean="0">
                <a:solidFill>
                  <a:schemeClr val="tx1"/>
                </a:solidFill>
              </a:rPr>
              <a:t>               120</a:t>
            </a:r>
            <a:r>
              <a:rPr lang="es-CL" dirty="0" smtClean="0"/>
              <a:t>       </a:t>
            </a:r>
          </a:p>
          <a:p>
            <a:pPr marL="0" indent="0">
              <a:buNone/>
            </a:pPr>
            <a:endParaRPr lang="es-CL" sz="1800" dirty="0" smtClean="0"/>
          </a:p>
        </p:txBody>
      </p:sp>
      <p:sp>
        <p:nvSpPr>
          <p:cNvPr id="4" name="3 CuadroTexto"/>
          <p:cNvSpPr txBox="1"/>
          <p:nvPr/>
        </p:nvSpPr>
        <p:spPr>
          <a:xfrm>
            <a:off x="3552290" y="764704"/>
            <a:ext cx="5053283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sz="1600" dirty="0" smtClean="0"/>
              <a:t>1) Debemos </a:t>
            </a:r>
            <a:r>
              <a:rPr lang="es-CL" sz="1600" dirty="0"/>
              <a:t>buscar una </a:t>
            </a:r>
            <a:r>
              <a:rPr lang="es-CL" sz="1600" b="1" dirty="0"/>
              <a:t>multiplicación</a:t>
            </a:r>
            <a:r>
              <a:rPr lang="es-CL" sz="1600" dirty="0"/>
              <a:t> </a:t>
            </a:r>
            <a:r>
              <a:rPr lang="es-CL" sz="1600" dirty="0" smtClean="0"/>
              <a:t>que </a:t>
            </a:r>
            <a:r>
              <a:rPr lang="es-CL" sz="1600" dirty="0"/>
              <a:t>su resultado sea </a:t>
            </a:r>
            <a:r>
              <a:rPr lang="es-CL" sz="1600" dirty="0" smtClean="0"/>
              <a:t>120</a:t>
            </a:r>
            <a:endParaRPr lang="es-CL" sz="16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440969" y="150536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12</a:t>
            </a:r>
            <a:endParaRPr lang="es-CL" dirty="0"/>
          </a:p>
        </p:txBody>
      </p:sp>
      <p:sp>
        <p:nvSpPr>
          <p:cNvPr id="7" name="6 CuadroTexto"/>
          <p:cNvSpPr txBox="1"/>
          <p:nvPr/>
        </p:nvSpPr>
        <p:spPr>
          <a:xfrm>
            <a:off x="2459089" y="150536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10</a:t>
            </a:r>
            <a:endParaRPr lang="es-CL" dirty="0"/>
          </a:p>
        </p:txBody>
      </p:sp>
      <p:sp>
        <p:nvSpPr>
          <p:cNvPr id="8" name="7 CuadroTexto"/>
          <p:cNvSpPr txBox="1"/>
          <p:nvPr/>
        </p:nvSpPr>
        <p:spPr>
          <a:xfrm>
            <a:off x="3552291" y="1498925"/>
            <a:ext cx="131638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CL" sz="1600" dirty="0" smtClean="0"/>
              <a:t>12 x 10 = 120</a:t>
            </a:r>
            <a:endParaRPr lang="es-CL" sz="1600" dirty="0"/>
          </a:p>
        </p:txBody>
      </p:sp>
      <p:cxnSp>
        <p:nvCxnSpPr>
          <p:cNvPr id="10" name="9 Conector recto de flecha"/>
          <p:cNvCxnSpPr/>
          <p:nvPr/>
        </p:nvCxnSpPr>
        <p:spPr>
          <a:xfrm flipH="1">
            <a:off x="1664035" y="1200033"/>
            <a:ext cx="384865" cy="2988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2314926" y="1200033"/>
            <a:ext cx="279757" cy="2988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3540693" y="2029628"/>
            <a:ext cx="506488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sz="1600" dirty="0" smtClean="0"/>
              <a:t>2) Buscaremos dos nuevas </a:t>
            </a:r>
            <a:r>
              <a:rPr lang="es-CL" sz="1600" b="1" dirty="0" smtClean="0"/>
              <a:t>multiplicaciones</a:t>
            </a:r>
            <a:r>
              <a:rPr lang="es-CL" sz="1600" dirty="0"/>
              <a:t> </a:t>
            </a:r>
            <a:r>
              <a:rPr lang="es-CL" sz="1600" dirty="0" smtClean="0"/>
              <a:t>porque el 12 y el 10 son números compuestos.</a:t>
            </a:r>
            <a:endParaRPr lang="es-CL" sz="16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265400" y="2678142"/>
            <a:ext cx="300082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s-CL" dirty="0" smtClean="0"/>
              <a:t>6</a:t>
            </a:r>
            <a:endParaRPr lang="es-CL" dirty="0"/>
          </a:p>
        </p:txBody>
      </p:sp>
      <p:sp>
        <p:nvSpPr>
          <p:cNvPr id="15" name="14 CuadroTexto"/>
          <p:cNvSpPr txBox="1"/>
          <p:nvPr/>
        </p:nvSpPr>
        <p:spPr>
          <a:xfrm>
            <a:off x="1682271" y="2678142"/>
            <a:ext cx="3000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CL" b="1" dirty="0" smtClean="0"/>
              <a:t>2</a:t>
            </a:r>
            <a:endParaRPr lang="es-CL" b="1" dirty="0"/>
          </a:p>
        </p:txBody>
      </p:sp>
      <p:sp>
        <p:nvSpPr>
          <p:cNvPr id="16" name="15 CuadroTexto"/>
          <p:cNvSpPr txBox="1"/>
          <p:nvPr/>
        </p:nvSpPr>
        <p:spPr>
          <a:xfrm>
            <a:off x="2200855" y="2677586"/>
            <a:ext cx="3000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CL" b="1" dirty="0" smtClean="0"/>
              <a:t>5</a:t>
            </a:r>
            <a:endParaRPr lang="es-CL" b="1" dirty="0"/>
          </a:p>
        </p:txBody>
      </p:sp>
      <p:sp>
        <p:nvSpPr>
          <p:cNvPr id="17" name="16 CuadroTexto"/>
          <p:cNvSpPr txBox="1"/>
          <p:nvPr/>
        </p:nvSpPr>
        <p:spPr>
          <a:xfrm>
            <a:off x="2751970" y="2664007"/>
            <a:ext cx="28190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b="1" dirty="0" smtClean="0"/>
              <a:t>2</a:t>
            </a:r>
            <a:endParaRPr lang="es-CL" b="1" dirty="0"/>
          </a:p>
        </p:txBody>
      </p:sp>
      <p:cxnSp>
        <p:nvCxnSpPr>
          <p:cNvPr id="18" name="17 Conector recto de flecha"/>
          <p:cNvCxnSpPr>
            <a:endCxn id="14" idx="0"/>
          </p:cNvCxnSpPr>
          <p:nvPr/>
        </p:nvCxnSpPr>
        <p:spPr>
          <a:xfrm flipH="1">
            <a:off x="1415441" y="1837479"/>
            <a:ext cx="190622" cy="8406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>
            <a:endCxn id="16" idx="0"/>
          </p:cNvCxnSpPr>
          <p:nvPr/>
        </p:nvCxnSpPr>
        <p:spPr>
          <a:xfrm flipH="1">
            <a:off x="2350896" y="1831071"/>
            <a:ext cx="260702" cy="8465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>
            <a:endCxn id="15" idx="0"/>
          </p:cNvCxnSpPr>
          <p:nvPr/>
        </p:nvCxnSpPr>
        <p:spPr>
          <a:xfrm>
            <a:off x="1686502" y="1874694"/>
            <a:ext cx="145810" cy="8034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>
            <a:endCxn id="17" idx="0"/>
          </p:cNvCxnSpPr>
          <p:nvPr/>
        </p:nvCxnSpPr>
        <p:spPr>
          <a:xfrm>
            <a:off x="2705921" y="1828321"/>
            <a:ext cx="187001" cy="83568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CuadroTexto"/>
          <p:cNvSpPr txBox="1"/>
          <p:nvPr/>
        </p:nvSpPr>
        <p:spPr>
          <a:xfrm>
            <a:off x="3540693" y="2708920"/>
            <a:ext cx="2305439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CL" sz="1600" dirty="0" smtClean="0"/>
              <a:t>6 x 2 = 12   y    5 x 2 = 10</a:t>
            </a:r>
            <a:endParaRPr lang="es-CL" sz="16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3540693" y="3212976"/>
            <a:ext cx="506260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CL" sz="1600" dirty="0" smtClean="0"/>
              <a:t>3) Marcamos los 2 y el 5 porque son </a:t>
            </a:r>
            <a:r>
              <a:rPr lang="es-CL" sz="1600" b="1" dirty="0" smtClean="0"/>
              <a:t>números primos </a:t>
            </a:r>
          </a:p>
          <a:p>
            <a:r>
              <a:rPr lang="es-CL" sz="1600" dirty="0" smtClean="0"/>
              <a:t>y no se descomponen</a:t>
            </a:r>
            <a:endParaRPr lang="es-CL" sz="2000" dirty="0"/>
          </a:p>
        </p:txBody>
      </p:sp>
      <p:sp>
        <p:nvSpPr>
          <p:cNvPr id="27" name="26 CuadroTexto"/>
          <p:cNvSpPr txBox="1"/>
          <p:nvPr/>
        </p:nvSpPr>
        <p:spPr>
          <a:xfrm>
            <a:off x="3552291" y="4005064"/>
            <a:ext cx="5347939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CL" sz="1600" dirty="0" smtClean="0"/>
              <a:t>4) Buscaremos una multiplicación que nos de resultado 6 </a:t>
            </a:r>
          </a:p>
          <a:p>
            <a:r>
              <a:rPr lang="es-CL" sz="1600" dirty="0" smtClean="0"/>
              <a:t>porque es un número compuesto.</a:t>
            </a:r>
            <a:endParaRPr lang="es-CL" sz="1600" dirty="0"/>
          </a:p>
        </p:txBody>
      </p:sp>
      <p:sp>
        <p:nvSpPr>
          <p:cNvPr id="28" name="27 CuadroTexto"/>
          <p:cNvSpPr txBox="1"/>
          <p:nvPr/>
        </p:nvSpPr>
        <p:spPr>
          <a:xfrm>
            <a:off x="1015426" y="4005726"/>
            <a:ext cx="3000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CL" b="1" dirty="0" smtClean="0"/>
              <a:t>3</a:t>
            </a:r>
            <a:endParaRPr lang="es-CL" b="1" dirty="0"/>
          </a:p>
        </p:txBody>
      </p:sp>
      <p:sp>
        <p:nvSpPr>
          <p:cNvPr id="29" name="28 CuadroTexto"/>
          <p:cNvSpPr txBox="1"/>
          <p:nvPr/>
        </p:nvSpPr>
        <p:spPr>
          <a:xfrm>
            <a:off x="1510752" y="4006388"/>
            <a:ext cx="3000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CL" b="1" dirty="0" smtClean="0"/>
              <a:t>2</a:t>
            </a:r>
            <a:endParaRPr lang="es-CL" b="1" dirty="0"/>
          </a:p>
        </p:txBody>
      </p:sp>
      <p:cxnSp>
        <p:nvCxnSpPr>
          <p:cNvPr id="30" name="29 Conector recto de flecha"/>
          <p:cNvCxnSpPr>
            <a:endCxn id="28" idx="0"/>
          </p:cNvCxnSpPr>
          <p:nvPr/>
        </p:nvCxnSpPr>
        <p:spPr>
          <a:xfrm flipH="1">
            <a:off x="1165467" y="3047474"/>
            <a:ext cx="150041" cy="9582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>
            <a:endCxn id="29" idx="0"/>
          </p:cNvCxnSpPr>
          <p:nvPr/>
        </p:nvCxnSpPr>
        <p:spPr>
          <a:xfrm>
            <a:off x="1538117" y="3047474"/>
            <a:ext cx="122676" cy="9589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CuadroTexto"/>
          <p:cNvSpPr txBox="1"/>
          <p:nvPr/>
        </p:nvSpPr>
        <p:spPr>
          <a:xfrm>
            <a:off x="3552291" y="4797152"/>
            <a:ext cx="496161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CL" sz="1600" dirty="0" smtClean="0"/>
              <a:t>5) Marcamos el 3 y el 2 porque son </a:t>
            </a:r>
            <a:r>
              <a:rPr lang="es-CL" sz="1600" b="1" dirty="0" smtClean="0"/>
              <a:t>números primos </a:t>
            </a:r>
          </a:p>
          <a:p>
            <a:r>
              <a:rPr lang="es-CL" sz="1600" dirty="0" smtClean="0"/>
              <a:t>y no se descomponen</a:t>
            </a:r>
            <a:endParaRPr lang="es-CL" sz="2000" dirty="0"/>
          </a:p>
        </p:txBody>
      </p:sp>
      <p:sp>
        <p:nvSpPr>
          <p:cNvPr id="45" name="44 CuadroTexto"/>
          <p:cNvSpPr txBox="1"/>
          <p:nvPr/>
        </p:nvSpPr>
        <p:spPr>
          <a:xfrm>
            <a:off x="1015426" y="5701898"/>
            <a:ext cx="5694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Entonces la descomposición prima del número 120 es:</a:t>
            </a:r>
          </a:p>
          <a:p>
            <a:r>
              <a:rPr lang="es-CL" dirty="0" smtClean="0"/>
              <a:t> </a:t>
            </a:r>
            <a:r>
              <a:rPr lang="es-CL" b="1" dirty="0"/>
              <a:t>2</a:t>
            </a:r>
            <a:r>
              <a:rPr lang="es-CL" b="1" dirty="0" smtClean="0"/>
              <a:t> x 2 x 2 x 3 x 5      ( se ordenan de menor a mayor)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252938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es-CL" dirty="0" smtClean="0"/>
              <a:t>Ejemplo 2:</a:t>
            </a: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2915816" y="1124744"/>
            <a:ext cx="41549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CL" dirty="0" smtClean="0"/>
              <a:t>64</a:t>
            </a:r>
            <a:endParaRPr lang="es-CL" dirty="0"/>
          </a:p>
        </p:txBody>
      </p:sp>
      <p:sp>
        <p:nvSpPr>
          <p:cNvPr id="5" name="4 CuadroTexto"/>
          <p:cNvSpPr txBox="1"/>
          <p:nvPr/>
        </p:nvSpPr>
        <p:spPr>
          <a:xfrm>
            <a:off x="2477743" y="191683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8</a:t>
            </a:r>
            <a:endParaRPr lang="es-CL" dirty="0"/>
          </a:p>
        </p:txBody>
      </p:sp>
      <p:sp>
        <p:nvSpPr>
          <p:cNvPr id="6" name="5 CuadroTexto"/>
          <p:cNvSpPr txBox="1"/>
          <p:nvPr/>
        </p:nvSpPr>
        <p:spPr>
          <a:xfrm>
            <a:off x="3455235" y="193662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8</a:t>
            </a:r>
            <a:endParaRPr lang="es-CL" dirty="0"/>
          </a:p>
        </p:txBody>
      </p:sp>
      <p:sp>
        <p:nvSpPr>
          <p:cNvPr id="7" name="6 CuadroTexto"/>
          <p:cNvSpPr txBox="1"/>
          <p:nvPr/>
        </p:nvSpPr>
        <p:spPr>
          <a:xfrm>
            <a:off x="2117663" y="270892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4</a:t>
            </a:r>
            <a:endParaRPr lang="es-CL" dirty="0"/>
          </a:p>
        </p:txBody>
      </p:sp>
      <p:sp>
        <p:nvSpPr>
          <p:cNvPr id="8" name="7 CuadroTexto"/>
          <p:cNvSpPr txBox="1"/>
          <p:nvPr/>
        </p:nvSpPr>
        <p:spPr>
          <a:xfrm>
            <a:off x="3213080" y="270479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4</a:t>
            </a:r>
            <a:endParaRPr lang="es-CL" dirty="0"/>
          </a:p>
        </p:txBody>
      </p:sp>
      <p:sp>
        <p:nvSpPr>
          <p:cNvPr id="9" name="8 CuadroTexto"/>
          <p:cNvSpPr txBox="1"/>
          <p:nvPr/>
        </p:nvSpPr>
        <p:spPr>
          <a:xfrm>
            <a:off x="2627784" y="2704794"/>
            <a:ext cx="3000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CL" dirty="0" smtClean="0"/>
              <a:t>2</a:t>
            </a:r>
            <a:endParaRPr lang="es-CL" dirty="0"/>
          </a:p>
        </p:txBody>
      </p:sp>
      <p:sp>
        <p:nvSpPr>
          <p:cNvPr id="10" name="9 CuadroTexto"/>
          <p:cNvSpPr txBox="1"/>
          <p:nvPr/>
        </p:nvSpPr>
        <p:spPr>
          <a:xfrm>
            <a:off x="3764160" y="2708920"/>
            <a:ext cx="3000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CL" dirty="0" smtClean="0"/>
              <a:t>2</a:t>
            </a:r>
            <a:endParaRPr lang="es-CL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451191" y="3486200"/>
            <a:ext cx="3000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CL" dirty="0" smtClean="0"/>
              <a:t>2</a:t>
            </a:r>
            <a:endParaRPr lang="es-CL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031232" y="3497048"/>
            <a:ext cx="3000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CL" dirty="0" smtClean="0"/>
              <a:t>2</a:t>
            </a:r>
            <a:endParaRPr lang="es-CL" dirty="0"/>
          </a:p>
        </p:txBody>
      </p:sp>
      <p:sp>
        <p:nvSpPr>
          <p:cNvPr id="13" name="12 CuadroTexto"/>
          <p:cNvSpPr txBox="1"/>
          <p:nvPr/>
        </p:nvSpPr>
        <p:spPr>
          <a:xfrm>
            <a:off x="2267704" y="3497048"/>
            <a:ext cx="3000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CL" dirty="0" smtClean="0"/>
              <a:t>2</a:t>
            </a:r>
            <a:endParaRPr lang="es-CL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827431" y="3510696"/>
            <a:ext cx="3000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CL" dirty="0" smtClean="0"/>
              <a:t>2</a:t>
            </a:r>
            <a:endParaRPr lang="es-CL" dirty="0"/>
          </a:p>
        </p:txBody>
      </p:sp>
      <p:cxnSp>
        <p:nvCxnSpPr>
          <p:cNvPr id="16" name="15 Conector recto de flecha"/>
          <p:cNvCxnSpPr/>
          <p:nvPr/>
        </p:nvCxnSpPr>
        <p:spPr>
          <a:xfrm flipH="1">
            <a:off x="2685492" y="1494076"/>
            <a:ext cx="345740" cy="5070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>
            <a:stCxn id="4" idx="2"/>
          </p:cNvCxnSpPr>
          <p:nvPr/>
        </p:nvCxnSpPr>
        <p:spPr>
          <a:xfrm>
            <a:off x="3123565" y="1494076"/>
            <a:ext cx="331670" cy="5070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>
            <a:endCxn id="7" idx="0"/>
          </p:cNvCxnSpPr>
          <p:nvPr/>
        </p:nvCxnSpPr>
        <p:spPr>
          <a:xfrm flipH="1">
            <a:off x="2267704" y="2286164"/>
            <a:ext cx="210039" cy="4227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 flipH="1">
            <a:off x="2012643" y="3063444"/>
            <a:ext cx="210039" cy="4227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 flipH="1">
            <a:off x="3153082" y="3063444"/>
            <a:ext cx="210039" cy="4227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 flipH="1">
            <a:off x="3363121" y="2305957"/>
            <a:ext cx="210039" cy="4227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>
            <a:stCxn id="5" idx="2"/>
            <a:endCxn id="9" idx="0"/>
          </p:cNvCxnSpPr>
          <p:nvPr/>
        </p:nvCxnSpPr>
        <p:spPr>
          <a:xfrm>
            <a:off x="2627784" y="2286164"/>
            <a:ext cx="150041" cy="4186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>
            <a:off x="2267704" y="3092279"/>
            <a:ext cx="150041" cy="4186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>
            <a:off x="3423119" y="3051383"/>
            <a:ext cx="150041" cy="4186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>
            <a:off x="3689139" y="2293201"/>
            <a:ext cx="150041" cy="4186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CuadroTexto"/>
          <p:cNvSpPr txBox="1"/>
          <p:nvPr/>
        </p:nvSpPr>
        <p:spPr>
          <a:xfrm>
            <a:off x="1380596" y="5157192"/>
            <a:ext cx="543450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- La factorización o descomposición prima de 64 es:</a:t>
            </a:r>
          </a:p>
          <a:p>
            <a:r>
              <a:rPr lang="es-CL" dirty="0" smtClean="0"/>
              <a:t>                      </a:t>
            </a:r>
            <a:r>
              <a:rPr lang="es-CL" sz="2000" b="1" dirty="0" smtClean="0"/>
              <a:t>2 x 2 x 2 x 2 x 2 x 2 </a:t>
            </a:r>
            <a:endParaRPr lang="es-CL" sz="2000" b="1" dirty="0"/>
          </a:p>
        </p:txBody>
      </p:sp>
      <p:sp>
        <p:nvSpPr>
          <p:cNvPr id="36" name="35 CuadroTexto"/>
          <p:cNvSpPr txBox="1"/>
          <p:nvPr/>
        </p:nvSpPr>
        <p:spPr>
          <a:xfrm>
            <a:off x="5472786" y="2363580"/>
            <a:ext cx="2746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DIAGRAMA DE ÁRBOL</a:t>
            </a:r>
            <a:endParaRPr lang="es-CL" dirty="0"/>
          </a:p>
        </p:txBody>
      </p:sp>
      <p:sp>
        <p:nvSpPr>
          <p:cNvPr id="37" name="36 Cerrar llave"/>
          <p:cNvSpPr/>
          <p:nvPr/>
        </p:nvSpPr>
        <p:spPr>
          <a:xfrm>
            <a:off x="5004048" y="1124744"/>
            <a:ext cx="468738" cy="288032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8" name="37 CuadroTexto"/>
          <p:cNvSpPr txBox="1"/>
          <p:nvPr/>
        </p:nvSpPr>
        <p:spPr>
          <a:xfrm>
            <a:off x="1406463" y="4653136"/>
            <a:ext cx="5849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- Marcamos los números 2 porque son números </a:t>
            </a:r>
            <a:r>
              <a:rPr lang="es-CL" b="1" dirty="0" smtClean="0"/>
              <a:t>primos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78596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33" grpId="0"/>
      <p:bldP spid="36" grpId="0"/>
      <p:bldP spid="37" grpId="0" animBg="1"/>
      <p:bldP spid="3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jecutivo">
  <a:themeElements>
    <a:clrScheme name="Ej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j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j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161</TotalTime>
  <Words>702</Words>
  <Application>Microsoft Office PowerPoint</Application>
  <PresentationFormat>Presentación en pantalla (4:3)</PresentationFormat>
  <Paragraphs>131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Ejecutivo</vt:lpstr>
      <vt:lpstr>Unidad 1: Números y operaciones</vt:lpstr>
      <vt:lpstr>Objetivo: Identificar números primos y compuestos.</vt:lpstr>
      <vt:lpstr>Números primos </vt:lpstr>
      <vt:lpstr>Números compuestos</vt:lpstr>
      <vt:lpstr>Ejercicio</vt:lpstr>
      <vt:lpstr>Copia en tu cuaderno la siguiente tabla de 1 a 100</vt:lpstr>
      <vt:lpstr>Descomposición prima</vt:lpstr>
      <vt:lpstr>Presentación de PowerPoint</vt:lpstr>
      <vt:lpstr>Presentación de PowerPoint</vt:lpstr>
      <vt:lpstr>Solución</vt:lpstr>
      <vt:lpstr>Instrucciones</vt:lpstr>
      <vt:lpstr>Actividades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1: Números y operaciones</dc:title>
  <dc:creator>Barbara</dc:creator>
  <cp:lastModifiedBy>Barbara</cp:lastModifiedBy>
  <cp:revision>16</cp:revision>
  <dcterms:created xsi:type="dcterms:W3CDTF">2020-04-06T01:02:00Z</dcterms:created>
  <dcterms:modified xsi:type="dcterms:W3CDTF">2020-04-06T15:37:16Z</dcterms:modified>
</cp:coreProperties>
</file>