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1" r:id="rId9"/>
    <p:sldId id="263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04" autoAdjust="0"/>
    <p:restoredTop sz="94660"/>
  </p:normalViewPr>
  <p:slideViewPr>
    <p:cSldViewPr>
      <p:cViewPr>
        <p:scale>
          <a:sx n="60" d="100"/>
          <a:sy n="60" d="100"/>
        </p:scale>
        <p:origin x="-240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06/04/2020</a:t>
            </a:fld>
            <a:endParaRPr lang="es-E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06/04/2020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06/04/2020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06/04/2020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06/04/2020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06/04/2020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06/04/2020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06/04/2020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06/04/2020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06/04/2020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06/04/2020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A847CFC-816F-41D0-AAC0-9BF4FEBC753E}" type="datetimeFigureOut">
              <a:rPr lang="es-ES" smtClean="0"/>
              <a:t>06/04/2020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curriculumnacional.mineduc.cl/614/w3-propertyvalue-187786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3971527"/>
          </a:xfrm>
        </p:spPr>
        <p:txBody>
          <a:bodyPr/>
          <a:lstStyle/>
          <a:p>
            <a:r>
              <a:rPr lang="es-CL" sz="6600" u="sng" dirty="0" smtClean="0"/>
              <a:t>Unidad 1</a:t>
            </a:r>
            <a:r>
              <a:rPr lang="es-CL" sz="6600" dirty="0" smtClean="0"/>
              <a:t/>
            </a:r>
            <a:br>
              <a:rPr lang="es-CL" sz="6600" dirty="0" smtClean="0"/>
            </a:br>
            <a:r>
              <a:rPr lang="es-CL" sz="6600" dirty="0" smtClean="0"/>
              <a:t>Números</a:t>
            </a:r>
            <a:endParaRPr lang="es-CL" sz="6600" dirty="0"/>
          </a:p>
        </p:txBody>
      </p:sp>
      <p:sp>
        <p:nvSpPr>
          <p:cNvPr id="7" name="6 Subtítulo"/>
          <p:cNvSpPr>
            <a:spLocks noGrp="1"/>
          </p:cNvSpPr>
          <p:nvPr>
            <p:ph type="subTitle" idx="1"/>
          </p:nvPr>
        </p:nvSpPr>
        <p:spPr>
          <a:xfrm>
            <a:off x="1371600" y="4653136"/>
            <a:ext cx="6400800" cy="1519064"/>
          </a:xfrm>
        </p:spPr>
        <p:txBody>
          <a:bodyPr/>
          <a:lstStyle/>
          <a:p>
            <a:r>
              <a:rPr lang="es-CL" dirty="0" smtClean="0"/>
              <a:t>Profesora </a:t>
            </a:r>
            <a:r>
              <a:rPr lang="es-CL" dirty="0" err="1" smtClean="0"/>
              <a:t>Barbara</a:t>
            </a:r>
            <a:r>
              <a:rPr lang="es-CL" dirty="0" smtClean="0"/>
              <a:t> Palacio</a:t>
            </a:r>
          </a:p>
          <a:p>
            <a:r>
              <a:rPr lang="es-CL" dirty="0" smtClean="0"/>
              <a:t>Colegio Del Valle</a:t>
            </a:r>
            <a:endParaRPr lang="es-CL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17921"/>
            <a:ext cx="1655763" cy="1655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5076056" y="617921"/>
            <a:ext cx="35830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 smtClean="0"/>
              <a:t>Para ver el </a:t>
            </a:r>
            <a:r>
              <a:rPr lang="es-CL" dirty="0" err="1" smtClean="0"/>
              <a:t>Power</a:t>
            </a:r>
            <a:r>
              <a:rPr lang="es-CL" dirty="0" smtClean="0"/>
              <a:t> </a:t>
            </a:r>
            <a:r>
              <a:rPr lang="es-CL" dirty="0"/>
              <a:t>P</a:t>
            </a:r>
            <a:r>
              <a:rPr lang="es-CL" dirty="0" smtClean="0"/>
              <a:t>oint debes </a:t>
            </a:r>
          </a:p>
          <a:p>
            <a:r>
              <a:rPr lang="es-CL" dirty="0" smtClean="0"/>
              <a:t>poner la pantalla en presentación</a:t>
            </a:r>
          </a:p>
          <a:p>
            <a:r>
              <a:rPr lang="es-CL" sz="1600" dirty="0" smtClean="0"/>
              <a:t>(pantalla completa)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6240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2304256"/>
          </a:xfrm>
        </p:spPr>
        <p:txBody>
          <a:bodyPr/>
          <a:lstStyle/>
          <a:p>
            <a:r>
              <a:rPr lang="es-CL" sz="3600" u="sng" dirty="0" smtClean="0"/>
              <a:t>Objetivo:</a:t>
            </a:r>
            <a:br>
              <a:rPr lang="es-CL" sz="3600" u="sng" dirty="0" smtClean="0"/>
            </a:br>
            <a:r>
              <a:rPr lang="es-CL" sz="3600" dirty="0" smtClean="0"/>
              <a:t>Comprender y aplicar el concepto de valor absoluto en números enteros.</a:t>
            </a:r>
            <a:endParaRPr lang="es-CL" sz="3600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403648" y="4005064"/>
            <a:ext cx="6400800" cy="1219200"/>
          </a:xfrm>
        </p:spPr>
        <p:txBody>
          <a:bodyPr>
            <a:normAutofit/>
          </a:bodyPr>
          <a:lstStyle/>
          <a:p>
            <a:r>
              <a:rPr lang="es-CL" sz="2000" dirty="0" smtClean="0"/>
              <a:t>Copia el objetivo en tu cuaderno</a:t>
            </a:r>
            <a:endParaRPr lang="es-CL" sz="2000" dirty="0"/>
          </a:p>
        </p:txBody>
      </p:sp>
      <p:sp>
        <p:nvSpPr>
          <p:cNvPr id="6" name="5 CuadroTexto"/>
          <p:cNvSpPr txBox="1">
            <a:spLocks noChangeArrowheads="1"/>
          </p:cNvSpPr>
          <p:nvPr/>
        </p:nvSpPr>
        <p:spPr bwMode="auto">
          <a:xfrm>
            <a:off x="5435600" y="800587"/>
            <a:ext cx="281807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9pPr>
          </a:lstStyle>
          <a:p>
            <a:pPr eaLnBrk="1" hangingPunct="1"/>
            <a:r>
              <a:rPr lang="es-CL" dirty="0" smtClean="0"/>
              <a:t>Lunes 06 de Abril de </a:t>
            </a:r>
            <a:r>
              <a:rPr lang="es-CL" dirty="0"/>
              <a:t>2020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209"/>
          <a:stretch>
            <a:fillRect/>
          </a:stretch>
        </p:blipFill>
        <p:spPr bwMode="auto">
          <a:xfrm>
            <a:off x="6588224" y="4724400"/>
            <a:ext cx="1303337" cy="122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598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08112"/>
          </a:xfrm>
        </p:spPr>
        <p:txBody>
          <a:bodyPr/>
          <a:lstStyle/>
          <a:p>
            <a:r>
              <a:rPr lang="es-CL" dirty="0" smtClean="0"/>
              <a:t>Valor absoluto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24536"/>
          </a:xfrm>
        </p:spPr>
        <p:txBody>
          <a:bodyPr>
            <a:normAutofit fontScale="92500"/>
          </a:bodyPr>
          <a:lstStyle/>
          <a:p>
            <a:r>
              <a:rPr lang="es-CL" u="sng" dirty="0" smtClean="0"/>
              <a:t>El valor absoluto </a:t>
            </a:r>
            <a:r>
              <a:rPr lang="es-CL" dirty="0" smtClean="0"/>
              <a:t>de un número entero, nos representa </a:t>
            </a:r>
            <a:r>
              <a:rPr lang="es-CL" b="1" dirty="0" smtClean="0"/>
              <a:t>la distancia que tiene un número hasta el cero </a:t>
            </a:r>
            <a:r>
              <a:rPr lang="es-CL" dirty="0" smtClean="0"/>
              <a:t>(origen), ya sea entero positivo o entero negativo.</a:t>
            </a:r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r>
              <a:rPr lang="es-CL" dirty="0" smtClean="0"/>
              <a:t>El valor absoluto se representa con dos barras. </a:t>
            </a:r>
            <a:r>
              <a:rPr lang="es-CL" b="1" dirty="0" smtClean="0"/>
              <a:t>|</a:t>
            </a:r>
            <a:r>
              <a:rPr lang="es-CL" b="1" dirty="0"/>
              <a:t>x</a:t>
            </a:r>
            <a:r>
              <a:rPr lang="es-CL" b="1" dirty="0" smtClean="0"/>
              <a:t>| </a:t>
            </a:r>
            <a:r>
              <a:rPr lang="es-CL" b="1" dirty="0"/>
              <a:t>|</a:t>
            </a:r>
            <a:r>
              <a:rPr lang="es-CL" b="1" dirty="0" smtClean="0"/>
              <a:t>−x| </a:t>
            </a:r>
            <a:endParaRPr lang="es-CL" dirty="0" smtClean="0"/>
          </a:p>
          <a:p>
            <a:r>
              <a:rPr lang="es-CL" dirty="0" smtClean="0"/>
              <a:t>Estas </a:t>
            </a:r>
            <a:r>
              <a:rPr lang="es-CL" dirty="0"/>
              <a:t>barras se leen como el </a:t>
            </a:r>
            <a:r>
              <a:rPr lang="es-CL" b="1" dirty="0"/>
              <a:t>valor absoluto </a:t>
            </a:r>
            <a:r>
              <a:rPr lang="es-CL" dirty="0"/>
              <a:t>de lo que esta dentro de </a:t>
            </a:r>
            <a:r>
              <a:rPr lang="es-CL" dirty="0" smtClean="0"/>
              <a:t>ellas, sin importar que signo tenga el número.</a:t>
            </a:r>
          </a:p>
          <a:p>
            <a:pPr marL="0" indent="0">
              <a:buNone/>
            </a:pPr>
            <a:r>
              <a:rPr lang="es-CL" b="1" dirty="0"/>
              <a:t> </a:t>
            </a:r>
            <a:r>
              <a:rPr lang="es-CL" b="1" dirty="0" smtClean="0"/>
              <a:t>   |</a:t>
            </a:r>
            <a:r>
              <a:rPr lang="es-CL" b="1" dirty="0"/>
              <a:t>−6| = </a:t>
            </a:r>
            <a:r>
              <a:rPr lang="es-CL" b="1" dirty="0" smtClean="0"/>
              <a:t>6                |12| </a:t>
            </a:r>
            <a:r>
              <a:rPr lang="es-CL" b="1" dirty="0"/>
              <a:t>= </a:t>
            </a:r>
            <a:r>
              <a:rPr lang="es-CL" b="1" dirty="0" smtClean="0"/>
              <a:t>12                |−321| </a:t>
            </a:r>
            <a:r>
              <a:rPr lang="es-CL" b="1" dirty="0"/>
              <a:t>= </a:t>
            </a:r>
            <a:r>
              <a:rPr lang="es-CL" b="1" dirty="0" smtClean="0"/>
              <a:t>321</a:t>
            </a:r>
            <a:r>
              <a:rPr lang="es-CL" dirty="0" smtClean="0"/>
              <a:t>	</a:t>
            </a:r>
            <a:endParaRPr lang="es-C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18" t="57214" r="30629" b="27898"/>
          <a:stretch/>
        </p:blipFill>
        <p:spPr bwMode="auto">
          <a:xfrm>
            <a:off x="1403648" y="2780928"/>
            <a:ext cx="6160801" cy="1264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073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52128"/>
          </a:xfrm>
        </p:spPr>
        <p:txBody>
          <a:bodyPr/>
          <a:lstStyle/>
          <a:p>
            <a:r>
              <a:rPr lang="es-CL" dirty="0" smtClean="0"/>
              <a:t>Practiquemos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r>
              <a:rPr lang="es-CL" dirty="0" smtClean="0"/>
              <a:t>Calculemos el valor absoluto (distancia) de </a:t>
            </a:r>
            <a:r>
              <a:rPr lang="es-CL" b="1" dirty="0" smtClean="0"/>
              <a:t>|−5|.</a:t>
            </a:r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 smtClean="0"/>
          </a:p>
          <a:p>
            <a:pPr marL="0" indent="0">
              <a:buNone/>
            </a:pPr>
            <a:endParaRPr lang="es-CL" dirty="0"/>
          </a:p>
        </p:txBody>
      </p:sp>
      <p:pic>
        <p:nvPicPr>
          <p:cNvPr id="2052" name="Picture 4" descr="Blog Docente - Investigativo: UBICACIÓN DE PUNTOS EN RECTA 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49" t="29446" r="8535" b="35277"/>
          <a:stretch/>
        </p:blipFill>
        <p:spPr bwMode="auto">
          <a:xfrm>
            <a:off x="937778" y="1988840"/>
            <a:ext cx="7079227" cy="838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Flecha curvada hacia arriba"/>
          <p:cNvSpPr/>
          <p:nvPr/>
        </p:nvSpPr>
        <p:spPr>
          <a:xfrm>
            <a:off x="2195736" y="2816446"/>
            <a:ext cx="432048" cy="241844"/>
          </a:xfrm>
          <a:prstGeom prst="curvedUpArrow">
            <a:avLst>
              <a:gd name="adj1" fmla="val 25000"/>
              <a:gd name="adj2" fmla="val 53596"/>
              <a:gd name="adj3" fmla="val 2143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2123728" y="2060848"/>
            <a:ext cx="288032" cy="64807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7" name="16 Flecha curvada hacia arriba"/>
          <p:cNvSpPr/>
          <p:nvPr/>
        </p:nvSpPr>
        <p:spPr>
          <a:xfrm>
            <a:off x="2652936" y="2817957"/>
            <a:ext cx="432048" cy="241844"/>
          </a:xfrm>
          <a:prstGeom prst="curvedUpArrow">
            <a:avLst>
              <a:gd name="adj1" fmla="val 25000"/>
              <a:gd name="adj2" fmla="val 53596"/>
              <a:gd name="adj3" fmla="val 2143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18" name="17 Flecha curvada hacia arriba"/>
          <p:cNvSpPr/>
          <p:nvPr/>
        </p:nvSpPr>
        <p:spPr>
          <a:xfrm>
            <a:off x="3084984" y="2839977"/>
            <a:ext cx="432048" cy="241844"/>
          </a:xfrm>
          <a:prstGeom prst="curvedUpArrow">
            <a:avLst>
              <a:gd name="adj1" fmla="val 25000"/>
              <a:gd name="adj2" fmla="val 53596"/>
              <a:gd name="adj3" fmla="val 2143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19" name="18 Flecha curvada hacia arriba"/>
          <p:cNvSpPr/>
          <p:nvPr/>
        </p:nvSpPr>
        <p:spPr>
          <a:xfrm>
            <a:off x="3519147" y="2839977"/>
            <a:ext cx="404781" cy="241844"/>
          </a:xfrm>
          <a:prstGeom prst="curvedUpArrow">
            <a:avLst>
              <a:gd name="adj1" fmla="val 25000"/>
              <a:gd name="adj2" fmla="val 53596"/>
              <a:gd name="adj3" fmla="val 2143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20" name="19 Flecha curvada hacia arriba"/>
          <p:cNvSpPr/>
          <p:nvPr/>
        </p:nvSpPr>
        <p:spPr>
          <a:xfrm>
            <a:off x="3951195" y="2839977"/>
            <a:ext cx="332773" cy="218313"/>
          </a:xfrm>
          <a:prstGeom prst="curvedUpArrow">
            <a:avLst>
              <a:gd name="adj1" fmla="val 25000"/>
              <a:gd name="adj2" fmla="val 53596"/>
              <a:gd name="adj3" fmla="val 2143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1979712" y="66693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CL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10189" y="3573016"/>
            <a:ext cx="688201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CL" sz="2400" dirty="0"/>
              <a:t>Entonces – 5 esta a 5 números del cero. </a:t>
            </a:r>
            <a:r>
              <a:rPr lang="es-CL" sz="2400" b="1" dirty="0"/>
              <a:t>|−5|= 5</a:t>
            </a:r>
          </a:p>
          <a:p>
            <a:endParaRPr lang="es-CL" dirty="0"/>
          </a:p>
        </p:txBody>
      </p:sp>
      <p:sp>
        <p:nvSpPr>
          <p:cNvPr id="21" name="20 CuadroTexto"/>
          <p:cNvSpPr txBox="1"/>
          <p:nvPr/>
        </p:nvSpPr>
        <p:spPr>
          <a:xfrm>
            <a:off x="510189" y="4342905"/>
            <a:ext cx="857157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CL" sz="2400" b="1" dirty="0"/>
              <a:t>Recuerda el valor absoluto mide la distancia de </a:t>
            </a:r>
          </a:p>
          <a:p>
            <a:r>
              <a:rPr lang="es-CL" sz="2400" b="1" dirty="0" smtClean="0"/>
              <a:t>cualquier </a:t>
            </a:r>
            <a:r>
              <a:rPr lang="es-CL" sz="2400" b="1" dirty="0"/>
              <a:t>número entero al cero, el resultado no </a:t>
            </a:r>
            <a:r>
              <a:rPr lang="es-CL" sz="2400" b="1" dirty="0" smtClean="0"/>
              <a:t>lleva </a:t>
            </a:r>
            <a:r>
              <a:rPr lang="es-CL" sz="2400" b="1" dirty="0"/>
              <a:t>signo.</a:t>
            </a:r>
            <a:endParaRPr lang="es-CL" sz="2400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028943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7" grpId="0" animBg="1"/>
      <p:bldP spid="18" grpId="0" animBg="1"/>
      <p:bldP spid="19" grpId="0" animBg="1"/>
      <p:bldP spid="20" grpId="0" animBg="1"/>
      <p:bldP spid="12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23528"/>
          </a:xfrm>
        </p:spPr>
        <p:txBody>
          <a:bodyPr/>
          <a:lstStyle/>
          <a:p>
            <a:r>
              <a:rPr lang="es-CL" dirty="0" smtClean="0"/>
              <a:t>Ejercicio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Copia en tu cuaderno el ejercicio.</a:t>
            </a:r>
          </a:p>
          <a:p>
            <a:r>
              <a:rPr lang="es-CL" dirty="0" smtClean="0"/>
              <a:t>Calcula el valor absoluto de los siguientes números:</a:t>
            </a:r>
          </a:p>
          <a:p>
            <a:r>
              <a:rPr lang="es-CL" sz="1600" dirty="0" smtClean="0">
                <a:solidFill>
                  <a:srgbClr val="FF0000"/>
                </a:solidFill>
              </a:rPr>
              <a:t>Recuerda el valor absoluto no considera signo.</a:t>
            </a:r>
          </a:p>
          <a:p>
            <a:pPr marL="0" indent="0">
              <a:buNone/>
            </a:pPr>
            <a:endParaRPr lang="es-CL" sz="1600" dirty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es-CL" b="1" dirty="0"/>
              <a:t>|</a:t>
            </a:r>
            <a:r>
              <a:rPr lang="es-CL" b="1" dirty="0" smtClean="0"/>
              <a:t>−10|=</a:t>
            </a:r>
          </a:p>
          <a:p>
            <a:pPr marL="457200" indent="-457200">
              <a:buFont typeface="+mj-lt"/>
              <a:buAutoNum type="arabicParenR"/>
            </a:pPr>
            <a:r>
              <a:rPr lang="es-CL" b="1" dirty="0" smtClean="0"/>
              <a:t>|</a:t>
            </a:r>
            <a:r>
              <a:rPr lang="es-CL" b="1" dirty="0"/>
              <a:t>7</a:t>
            </a:r>
            <a:r>
              <a:rPr lang="es-CL" b="1" dirty="0" smtClean="0"/>
              <a:t>|    =</a:t>
            </a:r>
          </a:p>
          <a:p>
            <a:pPr marL="457200" indent="-457200">
              <a:buFont typeface="+mj-lt"/>
              <a:buAutoNum type="arabicParenR"/>
            </a:pPr>
            <a:r>
              <a:rPr lang="es-CL" b="1" dirty="0" smtClean="0"/>
              <a:t>|−342|=</a:t>
            </a:r>
          </a:p>
          <a:p>
            <a:pPr marL="457200" indent="-457200">
              <a:buFont typeface="+mj-lt"/>
              <a:buAutoNum type="arabicParenR"/>
            </a:pPr>
            <a:r>
              <a:rPr lang="es-CL" b="1" dirty="0" smtClean="0"/>
              <a:t>|−99|= </a:t>
            </a:r>
          </a:p>
          <a:p>
            <a:pPr marL="457200" indent="-457200">
              <a:buFont typeface="+mj-lt"/>
              <a:buAutoNum type="arabicParenR"/>
            </a:pPr>
            <a:r>
              <a:rPr lang="es-CL" b="1" dirty="0" smtClean="0"/>
              <a:t>|57|=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52996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979512"/>
          </a:xfrm>
        </p:spPr>
        <p:txBody>
          <a:bodyPr/>
          <a:lstStyle/>
          <a:p>
            <a:r>
              <a:rPr lang="es-CL" dirty="0" smtClean="0"/>
              <a:t>Calcular valores absolutos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525963"/>
          </a:xfrm>
        </p:spPr>
        <p:txBody>
          <a:bodyPr>
            <a:normAutofit lnSpcReduction="10000"/>
          </a:bodyPr>
          <a:lstStyle/>
          <a:p>
            <a:r>
              <a:rPr lang="es-CL" dirty="0" smtClean="0"/>
              <a:t>Debes considerar que el valor absoluto no contempla el signo que acompaña al número.</a:t>
            </a:r>
          </a:p>
          <a:p>
            <a:endParaRPr lang="es-CL" dirty="0"/>
          </a:p>
          <a:p>
            <a:pPr marL="0" indent="0">
              <a:buNone/>
            </a:pPr>
            <a:r>
              <a:rPr lang="es-CL" dirty="0" smtClean="0"/>
              <a:t>Ejemplo:</a:t>
            </a:r>
          </a:p>
          <a:p>
            <a:pPr marL="0" indent="0">
              <a:buNone/>
            </a:pPr>
            <a:r>
              <a:rPr lang="es-CL" dirty="0" smtClean="0"/>
              <a:t>                   </a:t>
            </a:r>
            <a:r>
              <a:rPr lang="es-CL" dirty="0" smtClean="0">
                <a:solidFill>
                  <a:srgbClr val="FF0000"/>
                </a:solidFill>
              </a:rPr>
              <a:t>|</a:t>
            </a:r>
            <a:r>
              <a:rPr lang="es-CL" dirty="0">
                <a:solidFill>
                  <a:srgbClr val="FF0000"/>
                </a:solidFill>
              </a:rPr>
              <a:t>−10</a:t>
            </a:r>
            <a:r>
              <a:rPr lang="es-CL" dirty="0" smtClean="0">
                <a:solidFill>
                  <a:srgbClr val="FF0000"/>
                </a:solidFill>
              </a:rPr>
              <a:t>|</a:t>
            </a:r>
            <a:r>
              <a:rPr lang="es-CL" dirty="0" smtClean="0"/>
              <a:t>+ 8 =    </a:t>
            </a:r>
            <a:r>
              <a:rPr lang="es-CL" dirty="0">
                <a:solidFill>
                  <a:srgbClr val="FF0000"/>
                </a:solidFill>
              </a:rPr>
              <a:t>10 </a:t>
            </a:r>
            <a:r>
              <a:rPr lang="es-CL" dirty="0"/>
              <a:t>+ 8 = </a:t>
            </a:r>
            <a:r>
              <a:rPr lang="es-CL" dirty="0" smtClean="0"/>
              <a:t>18</a:t>
            </a:r>
          </a:p>
          <a:p>
            <a:pPr marL="0" indent="0">
              <a:buNone/>
            </a:pPr>
            <a:r>
              <a:rPr lang="es-CL" dirty="0" smtClean="0"/>
              <a:t>Para calcular eliminamos signos y barras verticales, solo mantenemos los números, la operación y calculamos el resultado.</a:t>
            </a:r>
          </a:p>
          <a:p>
            <a:pPr marL="0" indent="0">
              <a:buNone/>
            </a:pPr>
            <a:endParaRPr lang="es-CL" dirty="0" smtClean="0"/>
          </a:p>
          <a:p>
            <a:pPr marL="457200" indent="-457200">
              <a:buFont typeface="+mj-lt"/>
              <a:buAutoNum type="arabicPeriod"/>
            </a:pPr>
            <a:r>
              <a:rPr lang="es-CL" dirty="0" smtClean="0"/>
              <a:t>          |3|</a:t>
            </a:r>
            <a:r>
              <a:rPr lang="es-CL" dirty="0"/>
              <a:t> – </a:t>
            </a:r>
            <a:r>
              <a:rPr lang="es-CL" dirty="0" smtClean="0"/>
              <a:t>|1|=           3 – 1 = 2</a:t>
            </a:r>
          </a:p>
          <a:p>
            <a:pPr marL="457200" indent="-457200">
              <a:buFont typeface="+mj-lt"/>
              <a:buAutoNum type="arabicPeriod"/>
            </a:pPr>
            <a:r>
              <a:rPr lang="es-CL" dirty="0" smtClean="0"/>
              <a:t>          |6 · 7 |=                6 · 7 = 42 </a:t>
            </a:r>
            <a:endParaRPr lang="es-CL" dirty="0"/>
          </a:p>
          <a:p>
            <a:pPr marL="457200" indent="-457200">
              <a:buFont typeface="+mj-lt"/>
              <a:buAutoNum type="arabicPeriod"/>
            </a:pPr>
            <a:endParaRPr lang="es-CL" b="1" dirty="0"/>
          </a:p>
          <a:p>
            <a:pPr marL="457200" indent="-457200">
              <a:buFont typeface="+mj-lt"/>
              <a:buAutoNum type="arabicPeriod"/>
            </a:pPr>
            <a:endParaRPr lang="es-CL" b="1" dirty="0"/>
          </a:p>
          <a:p>
            <a:pPr marL="457200" indent="-457200">
              <a:buFont typeface="+mj-lt"/>
              <a:buAutoNum type="arabicPeriod"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823234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864096"/>
          </a:xfrm>
        </p:spPr>
        <p:txBody>
          <a:bodyPr/>
          <a:lstStyle/>
          <a:p>
            <a:r>
              <a:rPr lang="es-CL" dirty="0" smtClean="0"/>
              <a:t>Solución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641379"/>
          </a:xfrm>
        </p:spPr>
        <p:txBody>
          <a:bodyPr/>
          <a:lstStyle/>
          <a:p>
            <a:r>
              <a:rPr lang="es-CL" dirty="0" smtClean="0"/>
              <a:t>Revisa el ejercicio anterior:</a:t>
            </a:r>
          </a:p>
          <a:p>
            <a:pPr marL="0" indent="0">
              <a:buNone/>
            </a:pPr>
            <a:endParaRPr lang="es-CL" dirty="0" smtClean="0"/>
          </a:p>
          <a:p>
            <a:pPr marL="457200" indent="-457200">
              <a:buFont typeface="+mj-lt"/>
              <a:buAutoNum type="arabicParenR"/>
            </a:pPr>
            <a:r>
              <a:rPr lang="es-CL" b="1" dirty="0"/>
              <a:t>|−10</a:t>
            </a:r>
            <a:r>
              <a:rPr lang="es-CL" b="1" dirty="0" smtClean="0"/>
              <a:t>|=      10</a:t>
            </a:r>
            <a:endParaRPr lang="es-CL" b="1" dirty="0"/>
          </a:p>
          <a:p>
            <a:pPr marL="457200" indent="-457200">
              <a:buFont typeface="+mj-lt"/>
              <a:buAutoNum type="arabicParenR"/>
            </a:pPr>
            <a:r>
              <a:rPr lang="es-CL" b="1" dirty="0"/>
              <a:t>|7|    </a:t>
            </a:r>
            <a:r>
              <a:rPr lang="es-CL" b="1" dirty="0" smtClean="0"/>
              <a:t>=      7</a:t>
            </a:r>
            <a:endParaRPr lang="es-CL" b="1" dirty="0"/>
          </a:p>
          <a:p>
            <a:pPr marL="457200" indent="-457200">
              <a:buFont typeface="+mj-lt"/>
              <a:buAutoNum type="arabicParenR"/>
            </a:pPr>
            <a:r>
              <a:rPr lang="es-CL" b="1" dirty="0"/>
              <a:t>|−342</a:t>
            </a:r>
            <a:r>
              <a:rPr lang="es-CL" b="1" dirty="0" smtClean="0"/>
              <a:t>|=    342</a:t>
            </a:r>
            <a:endParaRPr lang="es-CL" b="1" dirty="0"/>
          </a:p>
          <a:p>
            <a:pPr marL="457200" indent="-457200">
              <a:buFont typeface="+mj-lt"/>
              <a:buAutoNum type="arabicParenR"/>
            </a:pPr>
            <a:r>
              <a:rPr lang="es-CL" b="1" dirty="0"/>
              <a:t>|−99|= </a:t>
            </a:r>
            <a:r>
              <a:rPr lang="es-CL" b="1" dirty="0" smtClean="0"/>
              <a:t>     99</a:t>
            </a:r>
            <a:endParaRPr lang="es-CL" b="1" dirty="0"/>
          </a:p>
          <a:p>
            <a:pPr marL="457200" indent="-457200">
              <a:buFont typeface="+mj-lt"/>
              <a:buAutoNum type="arabicParenR"/>
            </a:pPr>
            <a:r>
              <a:rPr lang="es-CL" b="1" dirty="0"/>
              <a:t>|57</a:t>
            </a:r>
            <a:r>
              <a:rPr lang="es-CL" b="1" dirty="0" smtClean="0"/>
              <a:t>|=        57</a:t>
            </a:r>
            <a:endParaRPr lang="es-CL" dirty="0"/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361282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720080"/>
          </a:xfrm>
        </p:spPr>
        <p:txBody>
          <a:bodyPr/>
          <a:lstStyle/>
          <a:p>
            <a:r>
              <a:rPr lang="es-CL" dirty="0" smtClean="0"/>
              <a:t>Instrucciones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lang="es-CL" dirty="0"/>
              <a:t>En la actividad del libro debes </a:t>
            </a:r>
            <a:r>
              <a:rPr lang="es-CL" b="1" u="sng" dirty="0"/>
              <a:t>anotar solo las respuestas </a:t>
            </a:r>
            <a:r>
              <a:rPr lang="es-CL" dirty="0"/>
              <a:t>en tu cuaderno, </a:t>
            </a:r>
            <a:r>
              <a:rPr lang="es-CL" u="sng" dirty="0"/>
              <a:t>no resolver en el libro</a:t>
            </a:r>
            <a:r>
              <a:rPr lang="es-CL" dirty="0"/>
              <a:t>.</a:t>
            </a:r>
          </a:p>
          <a:p>
            <a:r>
              <a:rPr lang="es-CL" dirty="0"/>
              <a:t>El cuaderno de ejercicios resolver en el mismo </a:t>
            </a:r>
            <a:r>
              <a:rPr lang="es-CL" dirty="0" smtClean="0"/>
              <a:t>libro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dirty="0" smtClean="0"/>
              <a:t> Ejemplo</a:t>
            </a:r>
            <a:r>
              <a:rPr lang="es-CL" dirty="0"/>
              <a:t>:         </a:t>
            </a:r>
            <a:r>
              <a:rPr lang="es-CL" u="sng" dirty="0"/>
              <a:t>Página </a:t>
            </a:r>
            <a:r>
              <a:rPr lang="es-CL" u="sng" dirty="0" smtClean="0"/>
              <a:t>14</a:t>
            </a:r>
            <a:endParaRPr lang="es-CL" u="sng" dirty="0"/>
          </a:p>
          <a:p>
            <a:pPr marL="0" indent="0">
              <a:buNone/>
            </a:pPr>
            <a:endParaRPr lang="es-CL" u="sng" dirty="0"/>
          </a:p>
          <a:p>
            <a:pPr marL="0" indent="0">
              <a:buNone/>
            </a:pPr>
            <a:r>
              <a:rPr lang="es-CL" dirty="0"/>
              <a:t>               1. a) ……</a:t>
            </a:r>
          </a:p>
          <a:p>
            <a:pPr marL="0" indent="0">
              <a:buNone/>
            </a:pPr>
            <a:r>
              <a:rPr lang="es-CL" dirty="0"/>
              <a:t>                   b) ……</a:t>
            </a:r>
          </a:p>
          <a:p>
            <a:pPr marL="0" indent="0">
              <a:buNone/>
            </a:pPr>
            <a:r>
              <a:rPr lang="es-CL" dirty="0"/>
              <a:t>                   c) ……</a:t>
            </a:r>
          </a:p>
          <a:p>
            <a:pPr marL="0" indent="0">
              <a:buNone/>
            </a:pPr>
            <a:r>
              <a:rPr lang="es-CL" dirty="0"/>
              <a:t>               2. a) ……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17511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979512"/>
          </a:xfrm>
        </p:spPr>
        <p:txBody>
          <a:bodyPr/>
          <a:lstStyle/>
          <a:p>
            <a:r>
              <a:rPr lang="es-CL" dirty="0" smtClean="0"/>
              <a:t>Actividades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r>
              <a:rPr lang="es-CL" b="1" dirty="0" smtClean="0"/>
              <a:t>Páginas 14 y 15 del texto del estudiante.</a:t>
            </a:r>
          </a:p>
          <a:p>
            <a:pPr marL="0" indent="0">
              <a:buNone/>
            </a:pPr>
            <a:r>
              <a:rPr lang="es-CL" dirty="0"/>
              <a:t> </a:t>
            </a:r>
            <a:r>
              <a:rPr lang="es-CL" dirty="0" smtClean="0"/>
              <a:t>   (Envío: Miércoles 08 de Abril)</a:t>
            </a:r>
          </a:p>
          <a:p>
            <a:pPr marL="0" indent="0">
              <a:buNone/>
            </a:pPr>
            <a:endParaRPr lang="es-CL" dirty="0" smtClean="0"/>
          </a:p>
          <a:p>
            <a:r>
              <a:rPr lang="es-CL" b="1" dirty="0" smtClean="0"/>
              <a:t>Página 7 del cuaderno de ejercicios.</a:t>
            </a:r>
          </a:p>
          <a:p>
            <a:pPr marL="0" indent="0">
              <a:buNone/>
            </a:pPr>
            <a:r>
              <a:rPr lang="es-CL" dirty="0"/>
              <a:t> </a:t>
            </a:r>
            <a:r>
              <a:rPr lang="es-CL" dirty="0" smtClean="0"/>
              <a:t>   (Envío: Jueves 09 de Abril)</a:t>
            </a:r>
          </a:p>
          <a:p>
            <a:pPr marL="0" indent="0">
              <a:buNone/>
            </a:pPr>
            <a:endParaRPr lang="es-CL" dirty="0"/>
          </a:p>
          <a:p>
            <a:r>
              <a:rPr lang="es-CL" dirty="0" smtClean="0"/>
              <a:t>Textos escolares: </a:t>
            </a:r>
            <a:r>
              <a:rPr lang="es-CL" dirty="0" smtClean="0">
                <a:hlinkClick r:id="rId2"/>
              </a:rPr>
              <a:t>https://curriculumnacional.mineduc.cl/614/w3-propertyvalue-187786.html</a:t>
            </a:r>
            <a:endParaRPr lang="es-CL" dirty="0" smtClean="0"/>
          </a:p>
          <a:p>
            <a:pPr>
              <a:buFont typeface="Wingdings" pitchFamily="2" charset="2"/>
              <a:buChar char="ü"/>
            </a:pPr>
            <a:r>
              <a:rPr lang="es-CL" u="sng" dirty="0" smtClean="0"/>
              <a:t>Favor enviar las actividades en las fechas indicadas</a:t>
            </a:r>
            <a:r>
              <a:rPr lang="es-CL" dirty="0" smtClean="0"/>
              <a:t>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34372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jecutivo">
  <a:themeElements>
    <a:clrScheme name="Ejecutiv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jecutiv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jecutiv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99</TotalTime>
  <Words>394</Words>
  <Application>Microsoft Office PowerPoint</Application>
  <PresentationFormat>Presentación en pantalla (4:3)</PresentationFormat>
  <Paragraphs>72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Ejecutivo</vt:lpstr>
      <vt:lpstr>Unidad 1 Números</vt:lpstr>
      <vt:lpstr>Objetivo: Comprender y aplicar el concepto de valor absoluto en números enteros.</vt:lpstr>
      <vt:lpstr>Valor absoluto</vt:lpstr>
      <vt:lpstr>Practiquemos</vt:lpstr>
      <vt:lpstr>Ejercicio</vt:lpstr>
      <vt:lpstr>Calcular valores absolutos</vt:lpstr>
      <vt:lpstr>Solución</vt:lpstr>
      <vt:lpstr>Instrucciones</vt:lpstr>
      <vt:lpstr>Actividades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1 Números</dc:title>
  <dc:creator>Barbara</dc:creator>
  <cp:lastModifiedBy>Barbara</cp:lastModifiedBy>
  <cp:revision>11</cp:revision>
  <dcterms:created xsi:type="dcterms:W3CDTF">2020-04-06T13:45:25Z</dcterms:created>
  <dcterms:modified xsi:type="dcterms:W3CDTF">2020-04-06T15:38:08Z</dcterms:modified>
</cp:coreProperties>
</file>