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64IL0dYzIhY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hyperlink" Target="https://www.aprenderjugando.cl/los-articulos/" TargetMode="External"/><Relationship Id="rId4" Type="http://schemas.openxmlformats.org/officeDocument/2006/relationships/hyperlink" Target="https://www.espagnolfacile.com/exercices/exercice-espagnol-2/exercice-espagnol-68350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Lenguaje clase nº5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Prof. carolina Farías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54" y="716625"/>
            <a:ext cx="1347306" cy="1347306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Los artículos </a:t>
            </a:r>
            <a:endParaRPr lang="es-ES" dirty="0"/>
          </a:p>
        </p:txBody>
      </p:sp>
      <p:pic>
        <p:nvPicPr>
          <p:cNvPr id="4" name="64IL0dYzIhY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76994" y="1578480"/>
            <a:ext cx="7014755" cy="3855669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3702" y="799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902" cy="842554"/>
          </a:xfrm>
        </p:spPr>
        <p:txBody>
          <a:bodyPr/>
          <a:lstStyle/>
          <a:p>
            <a:r>
              <a:rPr lang="es-ES" dirty="0" smtClean="0"/>
              <a:t>Los artículos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5779" y="1528355"/>
            <a:ext cx="10394729" cy="3851585"/>
          </a:xfrm>
        </p:spPr>
        <p:txBody>
          <a:bodyPr>
            <a:normAutofit/>
          </a:bodyPr>
          <a:lstStyle/>
          <a:p>
            <a:pPr algn="l"/>
            <a:r>
              <a:rPr lang="es-CL" cap="none" dirty="0">
                <a:latin typeface="Arial Black" panose="020B0A04020102020204" pitchFamily="34" charset="0"/>
              </a:rPr>
              <a:t>El artículo es </a:t>
            </a:r>
            <a:r>
              <a:rPr lang="es-CL" cap="none" dirty="0" smtClean="0">
                <a:latin typeface="Arial Black" panose="020B0A04020102020204" pitchFamily="34" charset="0"/>
              </a:rPr>
              <a:t>la </a:t>
            </a:r>
            <a:r>
              <a:rPr lang="es-CL" cap="none" dirty="0">
                <a:latin typeface="Arial Black" panose="020B0A04020102020204" pitchFamily="34" charset="0"/>
              </a:rPr>
              <a:t>palabra que acompaña al sustantivo común y siempre va delante de él. </a:t>
            </a:r>
            <a:endParaRPr lang="es-ES" cap="none" dirty="0">
              <a:latin typeface="Arial Black" panose="020B0A04020102020204" pitchFamily="34" charset="0"/>
            </a:endParaRPr>
          </a:p>
          <a:p>
            <a:pPr algn="l"/>
            <a:r>
              <a:rPr lang="es-CL" cap="none" dirty="0">
                <a:latin typeface="Arial Black" panose="020B0A04020102020204" pitchFamily="34" charset="0"/>
              </a:rPr>
              <a:t>Los artículos se dividen en: </a:t>
            </a:r>
            <a:endParaRPr lang="es-ES" cap="none" dirty="0">
              <a:latin typeface="Arial Black" panose="020B0A04020102020204" pitchFamily="34" charset="0"/>
            </a:endParaRPr>
          </a:p>
          <a:p>
            <a:pPr lvl="0" algn="l"/>
            <a:r>
              <a:rPr lang="es-CL" cap="none" dirty="0">
                <a:solidFill>
                  <a:srgbClr val="FF0000"/>
                </a:solidFill>
                <a:latin typeface="Arial Black" panose="020B0A04020102020204" pitchFamily="34" charset="0"/>
              </a:rPr>
              <a:t>Los </a:t>
            </a:r>
            <a:r>
              <a:rPr lang="es-CL" b="1" cap="none" dirty="0">
                <a:solidFill>
                  <a:srgbClr val="FF0000"/>
                </a:solidFill>
                <a:latin typeface="Arial Black" panose="020B0A04020102020204" pitchFamily="34" charset="0"/>
              </a:rPr>
              <a:t>artículos definidos</a:t>
            </a:r>
            <a:r>
              <a:rPr lang="es-CL" cap="none" dirty="0">
                <a:latin typeface="Arial Black" panose="020B0A04020102020204" pitchFamily="34" charset="0"/>
              </a:rPr>
              <a:t> </a:t>
            </a:r>
            <a:r>
              <a:rPr lang="es-CL" cap="none" dirty="0" smtClean="0">
                <a:latin typeface="Arial Black" panose="020B0A04020102020204" pitchFamily="34" charset="0"/>
              </a:rPr>
              <a:t>:son </a:t>
            </a:r>
            <a:r>
              <a:rPr lang="es-CL" cap="none" dirty="0">
                <a:latin typeface="Arial Black" panose="020B0A04020102020204" pitchFamily="34" charset="0"/>
              </a:rPr>
              <a:t>aquellos que hablan de algo conocido y que se puedes identificar. Estos son: el, la, los y las. </a:t>
            </a:r>
            <a:endParaRPr lang="es-ES" cap="none" dirty="0">
              <a:latin typeface="Arial Black" panose="020B0A04020102020204" pitchFamily="34" charset="0"/>
            </a:endParaRPr>
          </a:p>
          <a:p>
            <a:pPr algn="l"/>
            <a:r>
              <a:rPr lang="es-CL" cap="none" dirty="0">
                <a:latin typeface="Arial Black" panose="020B0A04020102020204" pitchFamily="34" charset="0"/>
              </a:rPr>
              <a:t>Ejemplos: </a:t>
            </a:r>
            <a:r>
              <a:rPr lang="es-CL" u="sng" cap="none" dirty="0">
                <a:latin typeface="Arial Black" panose="020B0A04020102020204" pitchFamily="34" charset="0"/>
              </a:rPr>
              <a:t>El gato </a:t>
            </a:r>
            <a:r>
              <a:rPr lang="es-CL" cap="none" dirty="0">
                <a:latin typeface="Arial Black" panose="020B0A04020102020204" pitchFamily="34" charset="0"/>
              </a:rPr>
              <a:t>se tomó la leche. </a:t>
            </a:r>
            <a:endParaRPr lang="es-ES" cap="none" dirty="0">
              <a:latin typeface="Arial Black" panose="020B0A04020102020204" pitchFamily="34" charset="0"/>
            </a:endParaRPr>
          </a:p>
          <a:p>
            <a:pPr algn="l"/>
            <a:r>
              <a:rPr lang="es-CL" cap="none" dirty="0">
                <a:latin typeface="Arial Black" panose="020B0A04020102020204" pitchFamily="34" charset="0"/>
              </a:rPr>
              <a:t>	   </a:t>
            </a:r>
            <a:r>
              <a:rPr lang="es-CL" u="sng" cap="none" dirty="0">
                <a:latin typeface="Arial Black" panose="020B0A04020102020204" pitchFamily="34" charset="0"/>
              </a:rPr>
              <a:t>La abuela</a:t>
            </a:r>
            <a:r>
              <a:rPr lang="es-CL" cap="none" dirty="0">
                <a:latin typeface="Arial Black" panose="020B0A04020102020204" pitchFamily="34" charset="0"/>
              </a:rPr>
              <a:t> teje una bufanda </a:t>
            </a:r>
            <a:endParaRPr lang="es-ES" cap="none" dirty="0">
              <a:latin typeface="Arial Black" panose="020B0A04020102020204" pitchFamily="34" charset="0"/>
            </a:endParaRPr>
          </a:p>
          <a:p>
            <a:pPr algn="l"/>
            <a:r>
              <a:rPr lang="es-CL" dirty="0">
                <a:latin typeface="Arial Black" panose="020B0A04020102020204" pitchFamily="34" charset="0"/>
              </a:rPr>
              <a:t>	</a:t>
            </a: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779" y="685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947057"/>
          </a:xfrm>
        </p:spPr>
        <p:txBody>
          <a:bodyPr/>
          <a:lstStyle/>
          <a:p>
            <a:r>
              <a:rPr lang="es-ES" dirty="0" smtClean="0"/>
              <a:t>Artículos indefinidos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5779" y="1632857"/>
            <a:ext cx="10394729" cy="3747082"/>
          </a:xfrm>
        </p:spPr>
        <p:txBody>
          <a:bodyPr/>
          <a:lstStyle/>
          <a:p>
            <a:pPr algn="l"/>
            <a:r>
              <a:rPr lang="es-ES" dirty="0" smtClean="0"/>
              <a:t>•</a:t>
            </a:r>
            <a:r>
              <a:rPr lang="es-ES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Los </a:t>
            </a:r>
            <a:r>
              <a:rPr lang="es-ES" cap="none" dirty="0">
                <a:solidFill>
                  <a:srgbClr val="FF0000"/>
                </a:solidFill>
                <a:latin typeface="Arial Black" panose="020B0A04020102020204" pitchFamily="34" charset="0"/>
              </a:rPr>
              <a:t>artículos indefinidos </a:t>
            </a:r>
            <a:r>
              <a:rPr lang="es-ES" cap="none" dirty="0">
                <a:latin typeface="Arial Black" panose="020B0A04020102020204" pitchFamily="34" charset="0"/>
              </a:rPr>
              <a:t>son aquellos que hablan de algo no conocido o que no se puede identificar. Estos son: un, una, unos, unas </a:t>
            </a:r>
          </a:p>
          <a:p>
            <a:pPr algn="l"/>
            <a:r>
              <a:rPr lang="es-ES" cap="none" dirty="0">
                <a:latin typeface="Arial Black" panose="020B0A04020102020204" pitchFamily="34" charset="0"/>
              </a:rPr>
              <a:t>Ejemplos: Vi en las noticias que chocó un auto.</a:t>
            </a:r>
          </a:p>
          <a:p>
            <a:pPr algn="l"/>
            <a:r>
              <a:rPr lang="es-ES" cap="none" dirty="0">
                <a:latin typeface="Arial Black" panose="020B0A04020102020204" pitchFamily="34" charset="0"/>
              </a:rPr>
              <a:t>	    Mi mamá se compró </a:t>
            </a:r>
            <a:r>
              <a:rPr lang="es-ES" u="sng" cap="none" dirty="0">
                <a:latin typeface="Arial Black" panose="020B0A04020102020204" pitchFamily="34" charset="0"/>
              </a:rPr>
              <a:t>una</a:t>
            </a:r>
            <a:r>
              <a:rPr lang="es-ES" cap="none" dirty="0">
                <a:latin typeface="Arial Black" panose="020B0A04020102020204" pitchFamily="34" charset="0"/>
              </a:rPr>
              <a:t> cartera</a:t>
            </a:r>
          </a:p>
          <a:p>
            <a:pPr algn="l"/>
            <a:r>
              <a:rPr lang="es-ES" cap="none" dirty="0">
                <a:latin typeface="Arial Black" panose="020B0A04020102020204" pitchFamily="34" charset="0"/>
              </a:rPr>
              <a:t>	     </a:t>
            </a:r>
            <a:r>
              <a:rPr lang="es-ES" u="sng" cap="none" dirty="0">
                <a:latin typeface="Arial Black" panose="020B0A04020102020204" pitchFamily="34" charset="0"/>
              </a:rPr>
              <a:t>Unos</a:t>
            </a:r>
            <a:r>
              <a:rPr lang="es-ES" cap="none" dirty="0">
                <a:latin typeface="Arial Black" panose="020B0A04020102020204" pitchFamily="34" charset="0"/>
              </a:rPr>
              <a:t> niños perseguían a su perro.</a:t>
            </a:r>
          </a:p>
          <a:p>
            <a:pPr algn="l"/>
            <a:r>
              <a:rPr lang="es-ES" cap="none" dirty="0">
                <a:latin typeface="Arial Black" panose="020B0A04020102020204" pitchFamily="34" charset="0"/>
              </a:rPr>
              <a:t>	    Tengo que leer </a:t>
            </a:r>
            <a:r>
              <a:rPr lang="es-ES" u="sng" cap="none" dirty="0">
                <a:latin typeface="Arial Black" panose="020B0A04020102020204" pitchFamily="34" charset="0"/>
              </a:rPr>
              <a:t>unas</a:t>
            </a:r>
            <a:r>
              <a:rPr lang="es-ES" cap="none" dirty="0">
                <a:latin typeface="Arial Black" panose="020B0A04020102020204" pitchFamily="34" charset="0"/>
              </a:rPr>
              <a:t> historietas </a:t>
            </a:r>
          </a:p>
          <a:p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4594" y="854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907869"/>
          </a:xfrm>
        </p:spPr>
        <p:txBody>
          <a:bodyPr/>
          <a:lstStyle/>
          <a:p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5779" y="1593669"/>
            <a:ext cx="10394729" cy="378627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D5CF0D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83" y="1593668"/>
            <a:ext cx="10236965" cy="3409405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300446" y="5199017"/>
            <a:ext cx="653143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7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431727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</a:t>
            </a: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 una oración (mínimo 3 palabras) para cada artículo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Artículos indefinidos 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cap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Artículos definidos</a:t>
            </a: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c.- ________________________________________________</a:t>
            </a:r>
            <a:b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d.- ________________________________________________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5779" y="4585063"/>
            <a:ext cx="10394729" cy="79487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779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4813663"/>
          </a:xfrm>
        </p:spPr>
        <p:txBody>
          <a:bodyPr>
            <a:normAutofit fontScale="90000"/>
          </a:bodyPr>
          <a:lstStyle/>
          <a:p>
            <a:r>
              <a:rPr lang="es-CL" dirty="0"/>
              <a:t>Ahora si quieres puedes ejercitar un poco trabajando en estos links: </a:t>
            </a:r>
            <a:r>
              <a:rPr lang="es-CL" u="sng" dirty="0">
                <a:hlinkClick r:id="rId4"/>
              </a:rPr>
              <a:t>https://www.espagnolfacile.com/exercices/exercice-espagnol-2/exercice-espagnol-68350.php</a:t>
            </a:r>
            <a:r>
              <a:rPr lang="es-ES" dirty="0"/>
              <a:t/>
            </a:r>
            <a:br>
              <a:rPr lang="es-ES" dirty="0"/>
            </a:br>
            <a:r>
              <a:rPr lang="es-CL" u="sng" dirty="0">
                <a:hlinkClick r:id="rId5"/>
              </a:rPr>
              <a:t>https://www.aprenderjugando.cl/los-articulos/#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5779" y="5081451"/>
            <a:ext cx="10394729" cy="298488"/>
          </a:xfrm>
        </p:spPr>
        <p:txBody>
          <a:bodyPr>
            <a:normAutofit fontScale="70000" lnSpcReduction="20000"/>
          </a:bodyPr>
          <a:lstStyle/>
          <a:p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805" y="1273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50</TotalTime>
  <Words>106</Words>
  <Application>Microsoft Office PowerPoint</Application>
  <PresentationFormat>Panorámica</PresentationFormat>
  <Paragraphs>19</Paragraphs>
  <Slides>7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Impact</vt:lpstr>
      <vt:lpstr>Times New Roman</vt:lpstr>
      <vt:lpstr>Evento principal</vt:lpstr>
      <vt:lpstr>Lenguaje clase nº5</vt:lpstr>
      <vt:lpstr>Los artículos </vt:lpstr>
      <vt:lpstr>Los artículos</vt:lpstr>
      <vt:lpstr>Artículos indefinidos</vt:lpstr>
      <vt:lpstr>ACTIVIDAD</vt:lpstr>
      <vt:lpstr>3.- Crea una oración (mínimo 3 palabras) para cada artículo   Artículos indefinidos  a.- ________________________________________________ b.- ________________________________________________ c- ________________________________________________ d.- ________________________________________________  Artículos definidos a.- ________________________________________________ b.- ________________________________________________ c.- ________________________________________________ d.- ________________________________________________</vt:lpstr>
      <vt:lpstr>Ahora si quieres puedes ejercitar un poco trabajando en estos links: https://www.espagnolfacile.com/exercices/exercice-espagnol-2/exercice-espagnol-68350.php https://www.aprenderjugando.cl/los-articulos/#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clase nº5</dc:title>
  <dc:creator>Carolina Farias</dc:creator>
  <cp:lastModifiedBy>Carolina Farias</cp:lastModifiedBy>
  <cp:revision>6</cp:revision>
  <dcterms:created xsi:type="dcterms:W3CDTF">2020-04-05T20:05:02Z</dcterms:created>
  <dcterms:modified xsi:type="dcterms:W3CDTF">2020-04-06T03:30:51Z</dcterms:modified>
</cp:coreProperties>
</file>