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7" r:id="rId8"/>
    <p:sldId id="260" r:id="rId9"/>
    <p:sldId id="259" r:id="rId10"/>
    <p:sldId id="265" r:id="rId11"/>
    <p:sldId id="263" r:id="rId12"/>
    <p:sldId id="266" r:id="rId13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2E0C1F"/>
    <a:srgbClr val="903163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>
        <p:scale>
          <a:sx n="75" d="100"/>
          <a:sy n="75" d="100"/>
        </p:scale>
        <p:origin x="5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AAADC2F-2E9D-40B4-ACCC-562AAB4F7D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A9ED11-839B-4DD0-8272-FF2CD58A4E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78544-975C-442F-B895-1FA17E14C577}" type="datetime1">
              <a:rPr lang="es-ES" smtClean="0"/>
              <a:t>26/03/2020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9AFB2F-F007-46BA-AED7-C8C744341B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EAD766-34F7-4264-BC46-24C0D3BB38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B575-782D-4783-A7B4-EDAB9FCF2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11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C6A109-3620-46C2-AAB7-273D5AEF08BA}" type="datetime1">
              <a:rPr lang="es-ES" noProof="0" smtClean="0"/>
              <a:t>26/03/2020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2E1C88-3939-4832-BAAB-091D6FA96EB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Elimine esta diapositiva cuando haya terminado de preparar el resto de las diapositivas.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12E1C88-3939-4832-BAAB-091D6FA96EB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59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418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52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945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583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753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459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66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FFA8A5F0-3F68-4105-B982-4D277ECFAC79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40626F3-E7EF-492C-A111-7A55985ABF6C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E663D7-926F-4FE8-B68E-02539203BABA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D6F2AA-0826-4B3A-948C-D11EF33E8F78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rtlCol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81192" y="773724"/>
            <a:ext cx="5388785" cy="495886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86D30F-56C8-4F8D-8E3D-143839AB49C6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E7A2204-0C60-404C-BAF4-46570482D825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010AE-44B9-455E-AB33-849CAFC5BE7A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de comparació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78A923AA-4DC8-49E8-AE56-2621FE07B23C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23" name="Marcador de posición de contenido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22" name="Marcador de posición de contenido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24" name="Marcador de posición de texto 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Marcador de posición de texto 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9347F3D9-63C1-409D-8BB8-AB9AC45AB431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69EEC8-605E-4E58-948B-0991A8446E7F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7BEF09C4-505A-407E-8C34-648786B9CFE9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FD38B9AE-B550-41DD-9BBC-01F451A3BA6D}" type="datetime8">
              <a:rPr lang="es-ES" noProof="0" smtClean="0"/>
              <a:t>26/03/2020 17:50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fGCW3GPsk0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4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qOxWzT_-s4g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s-es/article/editar-la-presentaci%c3%b3n-de-la-escuela-44445997-6769-4d44-8b30-f9e3050adbfb?omkt=es-ES&amp;ui=es-ES&amp;rs=es-ES&amp;ad=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youtube.com/watch?v=ofGCW3GPsk0" TargetMode="External"/><Relationship Id="rId4" Type="http://schemas.openxmlformats.org/officeDocument/2006/relationships/hyperlink" Target="https://www.youtube.com/watch?v=qOxWzT_-s4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965199"/>
            <a:ext cx="11243732" cy="1750010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s-ES" sz="4000" dirty="0" err="1" smtClean="0"/>
              <a:t>Objects</a:t>
            </a:r>
            <a:r>
              <a:rPr lang="es-ES" sz="4000" dirty="0" smtClean="0"/>
              <a:t> </a:t>
            </a:r>
            <a:r>
              <a:rPr lang="es-ES" sz="4000" dirty="0" err="1" smtClean="0"/>
              <a:t>pronouns</a:t>
            </a:r>
            <a:endParaRPr lang="es-ES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742950" y="3314700"/>
            <a:ext cx="10805583" cy="2800349"/>
          </a:xfrm>
        </p:spPr>
        <p:txBody>
          <a:bodyPr rtlCol="0" anchor="ctr">
            <a:normAutofit/>
          </a:bodyPr>
          <a:lstStyle/>
          <a:p>
            <a:pPr algn="l" rtl="0">
              <a:spcAft>
                <a:spcPts val="3000"/>
              </a:spcAft>
            </a:pPr>
            <a:r>
              <a:rPr lang="es-ES" sz="2000" cap="none" dirty="0" smtClean="0">
                <a:solidFill>
                  <a:srgbClr val="FFFFFF"/>
                </a:solidFill>
              </a:rPr>
              <a:t>7 </a:t>
            </a:r>
            <a:r>
              <a:rPr lang="es-ES" sz="2000" cap="none" smtClean="0">
                <a:solidFill>
                  <a:srgbClr val="FFFFFF"/>
                </a:solidFill>
              </a:rPr>
              <a:t>básico B</a:t>
            </a:r>
          </a:p>
          <a:p>
            <a:pPr algn="l" rtl="0">
              <a:spcAft>
                <a:spcPts val="3000"/>
              </a:spcAft>
            </a:pPr>
            <a:r>
              <a:rPr lang="es-ES" sz="2000" cap="none" smtClean="0">
                <a:solidFill>
                  <a:srgbClr val="FFFFFF"/>
                </a:solidFill>
              </a:rPr>
              <a:t>Miss </a:t>
            </a:r>
            <a:r>
              <a:rPr lang="es-ES" sz="2000" cap="none" dirty="0" err="1" smtClean="0">
                <a:solidFill>
                  <a:srgbClr val="FFFFFF"/>
                </a:solidFill>
              </a:rPr>
              <a:t>Nataly</a:t>
            </a:r>
            <a:r>
              <a:rPr lang="es-ES" sz="2000" cap="none" dirty="0" smtClean="0">
                <a:solidFill>
                  <a:srgbClr val="FFFFFF"/>
                </a:solidFill>
              </a:rPr>
              <a:t> </a:t>
            </a:r>
            <a:r>
              <a:rPr lang="es-ES" sz="2000" cap="none" dirty="0" err="1" smtClean="0">
                <a:solidFill>
                  <a:srgbClr val="FFFFFF"/>
                </a:solidFill>
              </a:rPr>
              <a:t>Palavecino</a:t>
            </a:r>
            <a:endParaRPr lang="es-ES" sz="2000" cap="non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Objects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55F7CC-C3DE-41F7-8BE1-39A9489FC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6" y="3266154"/>
            <a:ext cx="10993546" cy="2102680"/>
          </a:xfrm>
        </p:spPr>
        <p:txBody>
          <a:bodyPr rtlCol="0">
            <a:normAutofit/>
          </a:bodyPr>
          <a:lstStyle/>
          <a:p>
            <a:r>
              <a:rPr lang="es-CL" b="1" i="1" dirty="0"/>
              <a:t> </a:t>
            </a:r>
            <a:r>
              <a:rPr lang="en-US" b="1" i="1" dirty="0">
                <a:solidFill>
                  <a:schemeClr val="bg1"/>
                </a:solidFill>
              </a:rPr>
              <a:t>Object pronouns are words that are used to substitute the name of an object and thus avoid repetitions. main difference between object </a:t>
            </a:r>
            <a:r>
              <a:rPr lang="en-US" b="1" i="1" dirty="0" err="1">
                <a:solidFill>
                  <a:schemeClr val="bg1"/>
                </a:solidFill>
              </a:rPr>
              <a:t>prononuns</a:t>
            </a:r>
            <a:r>
              <a:rPr lang="en-US" b="1" i="1" dirty="0">
                <a:solidFill>
                  <a:schemeClr val="bg1"/>
                </a:solidFill>
              </a:rPr>
              <a:t> replace an object </a:t>
            </a:r>
            <a:r>
              <a:rPr lang="en-US" b="1" i="1" dirty="0" smtClean="0">
                <a:solidFill>
                  <a:schemeClr val="bg1"/>
                </a:solidFill>
              </a:rPr>
              <a:t>name</a:t>
            </a:r>
          </a:p>
          <a:p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s-CL" sz="1600" dirty="0" smtClean="0">
                <a:solidFill>
                  <a:schemeClr val="bg1">
                    <a:lumMod val="75000"/>
                  </a:schemeClr>
                </a:solidFill>
              </a:rPr>
              <a:t>Los</a:t>
            </a:r>
            <a:r>
              <a:rPr lang="es-CL" sz="1600" b="1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CL" sz="1600" b="1" i="1" dirty="0" err="1">
                <a:solidFill>
                  <a:schemeClr val="bg1">
                    <a:lumMod val="75000"/>
                  </a:schemeClr>
                </a:solidFill>
              </a:rPr>
              <a:t>object</a:t>
            </a:r>
            <a:r>
              <a:rPr lang="es-CL" sz="16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CL" sz="1600" b="1" i="1" dirty="0" err="1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s-CL" sz="16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CL" sz="1600" i="1" dirty="0">
                <a:solidFill>
                  <a:schemeClr val="bg1">
                    <a:lumMod val="75000"/>
                  </a:schemeClr>
                </a:solidFill>
              </a:rPr>
              <a:t>son palabras que se utilizan para sustituir el nombre de un objeto y </a:t>
            </a:r>
            <a:r>
              <a:rPr lang="es-CL" sz="1600" i="1" dirty="0" err="1">
                <a:solidFill>
                  <a:schemeClr val="bg1">
                    <a:lumMod val="75000"/>
                  </a:schemeClr>
                </a:solidFill>
              </a:rPr>
              <a:t>asi</a:t>
            </a:r>
            <a:r>
              <a:rPr lang="es-CL" sz="1600" i="1" dirty="0">
                <a:solidFill>
                  <a:schemeClr val="bg1">
                    <a:lumMod val="75000"/>
                  </a:schemeClr>
                </a:solidFill>
              </a:rPr>
              <a:t> evitar las repeticiones</a:t>
            </a:r>
            <a:r>
              <a:rPr lang="es-CL" sz="1600" b="1" i="1" dirty="0">
                <a:solidFill>
                  <a:schemeClr val="bg1">
                    <a:lumMod val="75000"/>
                  </a:schemeClr>
                </a:solidFill>
              </a:rPr>
              <a:t>. principal diferencia entre los </a:t>
            </a:r>
            <a:r>
              <a:rPr lang="es-CL" sz="1600" b="1" i="1" dirty="0" err="1">
                <a:solidFill>
                  <a:schemeClr val="bg1">
                    <a:lumMod val="75000"/>
                  </a:schemeClr>
                </a:solidFill>
              </a:rPr>
              <a:t>object</a:t>
            </a:r>
            <a:r>
              <a:rPr lang="es-CL" sz="16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CL" sz="1600" b="1" i="1" dirty="0" err="1">
                <a:solidFill>
                  <a:schemeClr val="bg1">
                    <a:lumMod val="75000"/>
                  </a:schemeClr>
                </a:solidFill>
              </a:rPr>
              <a:t>prononuns</a:t>
            </a:r>
            <a:r>
              <a:rPr lang="es-CL" sz="1600" b="1" i="1" dirty="0">
                <a:solidFill>
                  <a:schemeClr val="bg1">
                    <a:lumMod val="75000"/>
                  </a:schemeClr>
                </a:solidFill>
              </a:rPr>
              <a:t> sustituyen a un nombre de un objeto </a:t>
            </a:r>
            <a:endParaRPr lang="es-E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 descr="Profesor">
            <a:extLst>
              <a:ext uri="{FF2B5EF4-FFF2-40B4-BE49-F238E27FC236}">
                <a16:creationId xmlns:a16="http://schemas.microsoft.com/office/drawing/2014/main" id="{5614277E-CACC-4F9D-8C27-FB73FCBFB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4526385" cy="3678303"/>
          </a:xfrm>
        </p:spPr>
        <p:txBody>
          <a:bodyPr rtlCol="0">
            <a:normAutofit/>
          </a:bodyPr>
          <a:lstStyle/>
          <a:p>
            <a:r>
              <a:rPr lang="en-US" sz="2400" dirty="0"/>
              <a:t>One of the main characteristics of personal object pronouns is that they are placed behind the verb or behind a preposition (at, for, with, etc</a:t>
            </a:r>
            <a:r>
              <a:rPr lang="en-US" sz="2400" dirty="0" smtClean="0"/>
              <a:t>.)</a:t>
            </a:r>
            <a:endParaRPr lang="es-CL" dirty="0" smtClean="0"/>
          </a:p>
          <a:p>
            <a:endParaRPr lang="es-CL" dirty="0"/>
          </a:p>
          <a:p>
            <a:r>
              <a:rPr lang="es-CL" dirty="0" smtClean="0"/>
              <a:t>Una </a:t>
            </a:r>
            <a:r>
              <a:rPr lang="es-CL" dirty="0"/>
              <a:t>de las principales características de los </a:t>
            </a:r>
            <a:r>
              <a:rPr lang="es-CL" i="1" dirty="0"/>
              <a:t>personal </a:t>
            </a:r>
            <a:r>
              <a:rPr lang="es-CL" i="1" dirty="0" err="1"/>
              <a:t>object</a:t>
            </a:r>
            <a:r>
              <a:rPr lang="es-CL" i="1" dirty="0"/>
              <a:t> </a:t>
            </a:r>
            <a:r>
              <a:rPr lang="es-CL" i="1" dirty="0" err="1"/>
              <a:t>pronouns</a:t>
            </a:r>
            <a:r>
              <a:rPr lang="es-CL" dirty="0"/>
              <a:t> es que se sitúan detrás del verbo o bien detrás de una preposición (</a:t>
            </a:r>
            <a:r>
              <a:rPr lang="es-CL" i="1" dirty="0"/>
              <a:t>at, </a:t>
            </a:r>
            <a:r>
              <a:rPr lang="es-CL" i="1" dirty="0" err="1"/>
              <a:t>for</a:t>
            </a:r>
            <a:r>
              <a:rPr lang="es-CL" i="1" dirty="0"/>
              <a:t>, </a:t>
            </a:r>
            <a:r>
              <a:rPr lang="es-CL" i="1" dirty="0" err="1"/>
              <a:t>with</a:t>
            </a:r>
            <a:r>
              <a:rPr lang="es-CL" i="1" dirty="0"/>
              <a:t>,</a:t>
            </a:r>
            <a:r>
              <a:rPr lang="es-CL" dirty="0"/>
              <a:t> </a:t>
            </a:r>
            <a:r>
              <a:rPr lang="es-CL" i="1" dirty="0"/>
              <a:t>etc.</a:t>
            </a:r>
            <a:r>
              <a:rPr lang="es-CL" dirty="0"/>
              <a:t>)</a:t>
            </a:r>
          </a:p>
          <a:p>
            <a:pPr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 sz="3600" dirty="0" err="1" smtClean="0"/>
              <a:t>How</a:t>
            </a:r>
            <a:r>
              <a:rPr lang="es-ES" sz="3600" dirty="0" smtClean="0"/>
              <a:t> do </a:t>
            </a:r>
            <a:r>
              <a:rPr lang="es-ES" sz="3600" dirty="0" err="1" smtClean="0"/>
              <a:t>we</a:t>
            </a:r>
            <a:r>
              <a:rPr lang="es-ES" sz="3600" dirty="0" smtClean="0"/>
              <a:t> use </a:t>
            </a:r>
            <a:r>
              <a:rPr lang="es-ES" sz="3600" dirty="0" err="1" smtClean="0"/>
              <a:t>object</a:t>
            </a:r>
            <a:r>
              <a:rPr lang="es-ES" sz="3600" dirty="0" smtClean="0"/>
              <a:t> </a:t>
            </a:r>
            <a:r>
              <a:rPr lang="es-ES" sz="3600" dirty="0" err="1" smtClean="0"/>
              <a:t>pronouns</a:t>
            </a:r>
            <a:r>
              <a:rPr lang="es-ES" sz="3600" dirty="0" smtClean="0"/>
              <a:t>?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1600" dirty="0" smtClean="0"/>
              <a:t>Como usamos los </a:t>
            </a:r>
            <a:r>
              <a:rPr lang="es-ES" sz="1600" dirty="0" err="1" smtClean="0"/>
              <a:t>objects</a:t>
            </a:r>
            <a:r>
              <a:rPr lang="es-ES" sz="1600" dirty="0" smtClean="0"/>
              <a:t> </a:t>
            </a:r>
            <a:r>
              <a:rPr lang="es-ES" sz="1600" dirty="0" err="1" smtClean="0"/>
              <a:t>pronouns</a:t>
            </a:r>
            <a:endParaRPr lang="es-ES" sz="16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859" y="2027164"/>
            <a:ext cx="3875496" cy="270908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842218" y="4924698"/>
            <a:ext cx="6018856" cy="164592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err="1"/>
              <a:t>She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talking</a:t>
            </a:r>
            <a:r>
              <a:rPr lang="es-ES" dirty="0"/>
              <a:t> to </a:t>
            </a:r>
            <a:r>
              <a:rPr lang="es-ES" b="1" u="sng" dirty="0" err="1"/>
              <a:t>him</a:t>
            </a:r>
            <a:r>
              <a:rPr lang="es-ES" dirty="0"/>
              <a:t>.</a:t>
            </a:r>
          </a:p>
          <a:p>
            <a:r>
              <a:rPr lang="es-ES" i="1" dirty="0"/>
              <a:t>Ella está hablando con </a:t>
            </a:r>
            <a:r>
              <a:rPr lang="es-ES" b="1" i="1" dirty="0"/>
              <a:t>él</a:t>
            </a:r>
            <a:r>
              <a:rPr lang="es-ES" i="1" dirty="0"/>
              <a:t>.</a:t>
            </a:r>
          </a:p>
          <a:p>
            <a:r>
              <a:rPr lang="es-ES" i="1" dirty="0"/>
              <a:t>En la primera oración utilizamos el pronombre de objeto </a:t>
            </a:r>
            <a:r>
              <a:rPr lang="es-ES" b="1" i="1" dirty="0" err="1"/>
              <a:t>him</a:t>
            </a:r>
            <a:r>
              <a:rPr lang="es-ES" i="1" dirty="0"/>
              <a:t> porque sabemos que nos estamos refiriendo al chico que está sentado junto a la chica.</a:t>
            </a:r>
          </a:p>
        </p:txBody>
      </p:sp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6"/>
          <a:stretch/>
        </p:blipFill>
        <p:spPr>
          <a:xfrm>
            <a:off x="2150865" y="1984968"/>
            <a:ext cx="8112252" cy="4710008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Object</a:t>
            </a:r>
            <a:r>
              <a:rPr lang="es-CL" dirty="0" smtClean="0"/>
              <a:t> </a:t>
            </a:r>
            <a:r>
              <a:rPr lang="es-CL" dirty="0" err="1" smtClean="0"/>
              <a:t>pronouns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522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29854" t="16517" r="12519" b="11519"/>
          <a:stretch/>
        </p:blipFill>
        <p:spPr>
          <a:xfrm>
            <a:off x="1286586" y="264272"/>
            <a:ext cx="9594774" cy="67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A4435-3751-4780-9A9B-F91171E7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Watch</a:t>
            </a:r>
            <a: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these</a:t>
            </a:r>
            <a: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videos to </a:t>
            </a:r>
            <a:r>
              <a:rPr lang="es-ES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understand</a:t>
            </a:r>
            <a: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better</a:t>
            </a:r>
            <a: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s-ES" sz="36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3600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lesson</a:t>
            </a:r>
            <a: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¿Cómo sonará la lección de hoy?</a:t>
            </a:r>
            <a:endParaRPr lang="es-ES" dirty="0">
              <a:latin typeface="+mn-lt"/>
            </a:endParaRPr>
          </a:p>
        </p:txBody>
      </p:sp>
      <p:pic>
        <p:nvPicPr>
          <p:cNvPr id="6" name="Gráfico 5" descr="Bombilla">
            <a:extLst>
              <a:ext uri="{FF2B5EF4-FFF2-40B4-BE49-F238E27FC236}">
                <a16:creationId xmlns:a16="http://schemas.microsoft.com/office/drawing/2014/main" id="{E9661DC4-D526-4678-A1C8-58A8BEB68D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866900" y="1939155"/>
            <a:ext cx="2628000" cy="2628000"/>
          </a:xfrm>
          <a:prstGeom prst="rect">
            <a:avLst/>
          </a:prstGeom>
        </p:spPr>
      </p:pic>
      <p:pic>
        <p:nvPicPr>
          <p:cNvPr id="4" name="ofGCW3GPsk0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143536" y="1939155"/>
            <a:ext cx="7355305" cy="487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743281F-51FF-4F76-8197-3F6219E3596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813800" y="2714625"/>
            <a:ext cx="3378200" cy="3194050"/>
          </a:xfrm>
        </p:spPr>
        <p:txBody>
          <a:bodyPr rtlCol="0"/>
          <a:lstStyle/>
          <a:p>
            <a:pPr rtl="0"/>
            <a:r>
              <a:rPr lang="es-ES"/>
              <a:t>Expectativas</a:t>
            </a:r>
          </a:p>
          <a:p>
            <a:pPr rtl="0"/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A377D8F-60B0-418E-A7EC-DBDFDF5E28A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345347" y="661458"/>
            <a:ext cx="6788719" cy="536575"/>
          </a:xfrm>
        </p:spPr>
        <p:txBody>
          <a:bodyPr rtlCol="0">
            <a:normAutofit/>
          </a:bodyPr>
          <a:lstStyle/>
          <a:p>
            <a:pPr rtl="0"/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videos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</a:rPr>
              <a:t>you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</a:rPr>
              <a:t>will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</a:rPr>
              <a:t>find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a more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</a:rPr>
              <a:t>detailed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</a:rPr>
              <a:t>explanation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Gráfico 8" descr="Cabeza con engranajes">
            <a:extLst>
              <a:ext uri="{FF2B5EF4-FFF2-40B4-BE49-F238E27FC236}">
                <a16:creationId xmlns:a16="http://schemas.microsoft.com/office/drawing/2014/main" id="{753F3215-AE85-4BAC-BB66-27697DDC57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71666" y="766624"/>
            <a:ext cx="972000" cy="972000"/>
          </a:xfrm>
          <a:prstGeom prst="rect">
            <a:avLst/>
          </a:prstGeom>
        </p:spPr>
      </p:pic>
      <p:pic>
        <p:nvPicPr>
          <p:cNvPr id="10" name="qOxWzT_-s4g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345347" y="1198033"/>
            <a:ext cx="9108838" cy="512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B9C974-1FBD-45F1-9D81-5427101D1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en-US" dirty="0" smtClean="0"/>
              <a:t>1. I am hungry. The rice is for ____________________</a:t>
            </a:r>
          </a:p>
          <a:p>
            <a:r>
              <a:rPr lang="en-US" dirty="0" smtClean="0"/>
              <a:t>2. You </a:t>
            </a:r>
            <a:r>
              <a:rPr lang="en-US" dirty="0"/>
              <a:t>are hungry. The apple is for </a:t>
            </a:r>
            <a:r>
              <a:rPr lang="en-US" dirty="0"/>
              <a:t> ____________________</a:t>
            </a:r>
            <a:endParaRPr lang="en-US" dirty="0"/>
          </a:p>
          <a:p>
            <a:r>
              <a:rPr lang="en-US" dirty="0" smtClean="0"/>
              <a:t>3. David </a:t>
            </a:r>
            <a:r>
              <a:rPr lang="en-US" dirty="0"/>
              <a:t>is hungry. The fish is for </a:t>
            </a:r>
            <a:r>
              <a:rPr lang="en-US" dirty="0"/>
              <a:t> ____________________</a:t>
            </a:r>
            <a:endParaRPr lang="en-US" dirty="0"/>
          </a:p>
          <a:p>
            <a:r>
              <a:rPr lang="en-US" dirty="0" smtClean="0"/>
              <a:t>4. Sandra </a:t>
            </a:r>
            <a:r>
              <a:rPr lang="en-US" dirty="0"/>
              <a:t>is hungry. The nuts are for </a:t>
            </a:r>
            <a:r>
              <a:rPr lang="en-US" dirty="0"/>
              <a:t> ____________________</a:t>
            </a:r>
            <a:endParaRPr lang="en-US" dirty="0"/>
          </a:p>
          <a:p>
            <a:r>
              <a:rPr lang="en-US" dirty="0" smtClean="0"/>
              <a:t>5. The </a:t>
            </a:r>
            <a:r>
              <a:rPr lang="en-US" dirty="0"/>
              <a:t>mouse is hungry. The cheese is for </a:t>
            </a:r>
            <a:r>
              <a:rPr lang="en-US" dirty="0"/>
              <a:t> ____________________</a:t>
            </a:r>
            <a:endParaRPr lang="en-US" dirty="0"/>
          </a:p>
          <a:p>
            <a:r>
              <a:rPr lang="en-US" dirty="0" smtClean="0"/>
              <a:t>6. We </a:t>
            </a:r>
            <a:r>
              <a:rPr lang="en-US" dirty="0"/>
              <a:t>are hungry. The pizza is for </a:t>
            </a:r>
            <a:r>
              <a:rPr lang="en-US" dirty="0"/>
              <a:t> ____________________</a:t>
            </a:r>
            <a:endParaRPr lang="en-US" dirty="0"/>
          </a:p>
          <a:p>
            <a:r>
              <a:rPr lang="en-US" dirty="0" smtClean="0"/>
              <a:t>7. You </a:t>
            </a:r>
            <a:r>
              <a:rPr lang="en-US" dirty="0"/>
              <a:t>are </a:t>
            </a:r>
            <a:r>
              <a:rPr lang="en-US" dirty="0" err="1"/>
              <a:t>hungry.The</a:t>
            </a:r>
            <a:r>
              <a:rPr lang="en-US" dirty="0"/>
              <a:t> soup is for </a:t>
            </a:r>
            <a:r>
              <a:rPr lang="en-US" dirty="0"/>
              <a:t> ____________________</a:t>
            </a:r>
            <a:endParaRPr lang="en-US" dirty="0"/>
          </a:p>
          <a:p>
            <a:r>
              <a:rPr lang="en-US" dirty="0" smtClean="0"/>
              <a:t>8. The </a:t>
            </a:r>
            <a:r>
              <a:rPr lang="en-US" dirty="0"/>
              <a:t>children are hungry. The cake is for </a:t>
            </a:r>
            <a:r>
              <a:rPr lang="en-US" dirty="0"/>
              <a:t> ____________________</a:t>
            </a:r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951106-A246-4D28-94E0-0BCD20C7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rtl="0"/>
            <a:r>
              <a:rPr lang="es-ES" dirty="0" smtClean="0"/>
              <a:t>Test </a:t>
            </a:r>
            <a:r>
              <a:rPr lang="es-ES" dirty="0" err="1" smtClean="0"/>
              <a:t>Yourself</a:t>
            </a:r>
            <a:r>
              <a:rPr lang="es-ES" dirty="0" smtClean="0"/>
              <a:t>!!!!</a:t>
            </a:r>
            <a:br>
              <a:rPr lang="es-ES" dirty="0" smtClean="0"/>
            </a:br>
            <a:r>
              <a:rPr lang="es-ES" sz="2700" dirty="0" err="1" smtClean="0"/>
              <a:t>Write</a:t>
            </a:r>
            <a:r>
              <a:rPr lang="es-ES" sz="2700" dirty="0" smtClean="0"/>
              <a:t> </a:t>
            </a:r>
            <a:r>
              <a:rPr lang="es-ES" sz="2700" dirty="0" err="1" smtClean="0"/>
              <a:t>the</a:t>
            </a:r>
            <a:r>
              <a:rPr lang="es-ES" sz="2700" dirty="0" smtClean="0"/>
              <a:t> </a:t>
            </a:r>
            <a:r>
              <a:rPr lang="es-ES" sz="2700" dirty="0" err="1" smtClean="0"/>
              <a:t>following</a:t>
            </a:r>
            <a:r>
              <a:rPr lang="es-ES" sz="2700" dirty="0" smtClean="0"/>
              <a:t> </a:t>
            </a:r>
            <a:r>
              <a:rPr lang="es-ES" sz="2700" dirty="0" err="1" smtClean="0"/>
              <a:t>exercises</a:t>
            </a:r>
            <a:r>
              <a:rPr lang="es-ES" sz="2700" dirty="0" smtClean="0"/>
              <a:t> in </a:t>
            </a:r>
            <a:r>
              <a:rPr lang="es-ES" sz="2700" dirty="0" err="1" smtClean="0"/>
              <a:t>your</a:t>
            </a:r>
            <a:r>
              <a:rPr lang="es-ES" sz="2700" dirty="0" smtClean="0"/>
              <a:t> notebook.</a:t>
            </a:r>
            <a:endParaRPr lang="es-ES" sz="2700" dirty="0"/>
          </a:p>
        </p:txBody>
      </p:sp>
    </p:spTree>
    <p:extLst>
      <p:ext uri="{BB962C8B-B14F-4D97-AF65-F5344CB8AC3E}">
        <p14:creationId xmlns:p14="http://schemas.microsoft.com/office/powerpoint/2010/main" val="32392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Enlace directo a los videos anteriores.</a:t>
            </a:r>
            <a:endParaRPr lang="es-ES" dirty="0"/>
          </a:p>
        </p:txBody>
      </p:sp>
      <p:sp>
        <p:nvSpPr>
          <p:cNvPr id="8" name="Cuadro de texto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2" y="2459504"/>
            <a:ext cx="9640887" cy="30638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CL" sz="3200" dirty="0">
                <a:hlinkClick r:id="rId4"/>
              </a:rPr>
              <a:t>https://www.youtube.com/watch?v=qOxWzT_-</a:t>
            </a:r>
            <a:r>
              <a:rPr lang="es-CL" sz="3200" dirty="0" smtClean="0">
                <a:hlinkClick r:id="rId4"/>
              </a:rPr>
              <a:t>s4g</a:t>
            </a:r>
            <a:endParaRPr lang="es-CL" sz="3200" dirty="0" smtClean="0"/>
          </a:p>
          <a:p>
            <a:pPr algn="ctr"/>
            <a:endParaRPr lang="es-CL" sz="3200" u="sng" dirty="0">
              <a:solidFill>
                <a:srgbClr val="0070C0"/>
              </a:solidFill>
            </a:endParaRPr>
          </a:p>
          <a:p>
            <a:pPr algn="ctr"/>
            <a:r>
              <a:rPr lang="es-CL" sz="3200" dirty="0">
                <a:hlinkClick r:id="rId5"/>
              </a:rPr>
              <a:t>https://www.youtube.com/watch?v=ofGCW3GPsk0</a:t>
            </a:r>
            <a:endParaRPr lang="es-ES" sz="32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11_TF00315753" id="{D1E8010F-3DBA-428A-9B32-A8AA99AD8BF1}" vid="{C524538D-DC32-4A1C-A6E4-BABDD843EF2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C4EF74-2977-4065-95FE-55F8E4B639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lluvia de ideas</Template>
  <TotalTime>0</TotalTime>
  <Words>171</Words>
  <Application>Microsoft Office PowerPoint</Application>
  <PresentationFormat>Panorámica</PresentationFormat>
  <Paragraphs>40</Paragraphs>
  <Slides>9</Slides>
  <Notes>8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Calibri</vt:lpstr>
      <vt:lpstr>Candara</vt:lpstr>
      <vt:lpstr>Tahoma</vt:lpstr>
      <vt:lpstr>Wingdings 2</vt:lpstr>
      <vt:lpstr>Dividendo</vt:lpstr>
      <vt:lpstr>Objects pronouns</vt:lpstr>
      <vt:lpstr>Objects pronouns</vt:lpstr>
      <vt:lpstr>How do we use object pronouns? Como usamos los objects pronouns</vt:lpstr>
      <vt:lpstr>Object pronouns</vt:lpstr>
      <vt:lpstr>Presentación de PowerPoint</vt:lpstr>
      <vt:lpstr>   Watch these videos to understand better this lesson   ¿Cómo sonará la lección de hoy?</vt:lpstr>
      <vt:lpstr>Presentación de PowerPoint</vt:lpstr>
      <vt:lpstr>Test Yourself!!!! Write the following exercises in your notebook.</vt:lpstr>
      <vt:lpstr>Enlace directo a los videos anteriores.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2020-03-26T20:50:05Z</dcterms:created>
  <dcterms:modified xsi:type="dcterms:W3CDTF">2020-03-26T21:22:02Z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