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58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8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9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5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0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4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6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5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2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8B0C-3561-459C-8AF2-CD02235F1813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474F6-25C4-438E-999B-6ED0085BCE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egiodelvalle.c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1"/>
          <p:cNvSpPr txBox="1"/>
          <p:nvPr/>
        </p:nvSpPr>
        <p:spPr>
          <a:xfrm>
            <a:off x="0" y="3973517"/>
            <a:ext cx="9144000" cy="1589057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sz="4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”Plan de</a:t>
            </a:r>
            <a:r>
              <a:rPr lang="es-CL" sz="4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 </a:t>
            </a:r>
            <a:r>
              <a:rPr sz="4000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Funcionamiento</a:t>
            </a:r>
            <a:r>
              <a:rPr lang="es-CL" sz="4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 2021</a:t>
            </a:r>
            <a:r>
              <a:rPr sz="40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”</a:t>
            </a:r>
            <a:endParaRPr lang="es-ES" sz="4000" spc="3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  <a:p>
            <a:pPr marL="720566" marR="663893" algn="ctr">
              <a:spcBef>
                <a:spcPts val="1391"/>
              </a:spcBef>
            </a:pPr>
            <a:endParaRPr sz="40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336" y="1223822"/>
            <a:ext cx="3146679" cy="314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67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60218"/>
            <a:ext cx="7287491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28" y="-124691"/>
            <a:ext cx="2119745" cy="2119745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-626963" y="360218"/>
            <a:ext cx="8106755" cy="793968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4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importante</a:t>
            </a:r>
            <a:endParaRPr sz="4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7" name="object 3"/>
          <p:cNvSpPr txBox="1">
            <a:spLocks noGrp="1"/>
          </p:cNvSpPr>
          <p:nvPr>
            <p:ph type="title"/>
          </p:nvPr>
        </p:nvSpPr>
        <p:spPr>
          <a:xfrm>
            <a:off x="313895" y="2365691"/>
            <a:ext cx="850747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CL" sz="2000" dirty="0"/>
              <a:t>Las </a:t>
            </a:r>
            <a:r>
              <a:rPr lang="es-CL" sz="2000" dirty="0" smtClean="0"/>
              <a:t>prácticas </a:t>
            </a:r>
            <a:r>
              <a:rPr lang="es-CL" sz="2000" dirty="0"/>
              <a:t>docentes y de estudiantes están enmarcadas en función del:</a:t>
            </a:r>
            <a:endParaRPr sz="200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283877" y="3302876"/>
            <a:ext cx="8495748" cy="50526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es-ES" sz="3200" dirty="0">
                <a:latin typeface="DK Lemon Yellow Sun" panose="02000000000000000000" pitchFamily="50" charset="0"/>
              </a:rPr>
              <a:t>Reglamento </a:t>
            </a:r>
            <a:r>
              <a:rPr lang="es-ES" sz="3200" dirty="0" smtClean="0">
                <a:latin typeface="DK Lemon Yellow Sun" panose="02000000000000000000" pitchFamily="50" charset="0"/>
              </a:rPr>
              <a:t>Interno</a:t>
            </a:r>
            <a:endParaRPr lang="es-ES" sz="2800" dirty="0">
              <a:latin typeface="DK Lemon Yellow Sun" panose="02000000000000000000" pitchFamily="50" charset="0"/>
            </a:endParaRPr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625485" y="4714550"/>
            <a:ext cx="7812532" cy="99770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es-ES" sz="3200" dirty="0">
                <a:latin typeface="DK Lemon Yellow Sun" panose="02000000000000000000" pitchFamily="50" charset="0"/>
                <a:cs typeface="Calibri"/>
              </a:rPr>
              <a:t>Reglamento de </a:t>
            </a:r>
            <a:r>
              <a:rPr lang="es-ES" sz="3200" dirty="0" smtClean="0">
                <a:latin typeface="DK Lemon Yellow Sun" panose="02000000000000000000" pitchFamily="50" charset="0"/>
                <a:cs typeface="Calibri"/>
              </a:rPr>
              <a:t>Evaluación y Anexo</a:t>
            </a:r>
            <a:r>
              <a:rPr lang="es-ES" sz="3200" dirty="0">
                <a:latin typeface="DK Lemon Yellow Sun" panose="02000000000000000000" pitchFamily="50" charset="0"/>
                <a:cs typeface="Calibri"/>
              </a:rPr>
              <a:t/>
            </a:r>
            <a:br>
              <a:rPr lang="es-ES" sz="3200" dirty="0">
                <a:latin typeface="DK Lemon Yellow Sun" panose="02000000000000000000" pitchFamily="50" charset="0"/>
                <a:cs typeface="Calibri"/>
              </a:rPr>
            </a:br>
            <a:endParaRPr lang="es-ES" sz="3200" dirty="0">
              <a:latin typeface="DK Lemon Yellow Sun" panose="02000000000000000000" pitchFamily="50" charset="0"/>
            </a:endParaRPr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313895" y="6092076"/>
            <a:ext cx="8507478" cy="32060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s-ES" sz="2000" dirty="0"/>
              <a:t>*Disponibles en página oficial del colegio </a:t>
            </a:r>
            <a:r>
              <a:rPr lang="es-ES" sz="2000" dirty="0">
                <a:hlinkClick r:id="rId4"/>
              </a:rPr>
              <a:t>www.colegiodelvalle.cl</a:t>
            </a:r>
            <a:r>
              <a:rPr lang="es-E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54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60218"/>
            <a:ext cx="7287491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28" y="-124691"/>
            <a:ext cx="2119745" cy="2119745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-626963" y="360218"/>
            <a:ext cx="7661529" cy="793968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4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Protocolos sanitarios</a:t>
            </a:r>
            <a:endParaRPr sz="4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7" name="object 8"/>
          <p:cNvSpPr txBox="1"/>
          <p:nvPr/>
        </p:nvSpPr>
        <p:spPr>
          <a:xfrm>
            <a:off x="618995" y="2196222"/>
            <a:ext cx="7621905" cy="36317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algn="just">
              <a:lnSpc>
                <a:spcPct val="100000"/>
              </a:lnSpc>
              <a:spcBef>
                <a:spcPts val="100"/>
              </a:spcBef>
              <a:tabLst>
                <a:tab pos="299720" algn="l"/>
              </a:tabLst>
            </a:pPr>
            <a:r>
              <a:rPr lang="es-CL" sz="1800" b="1" dirty="0">
                <a:latin typeface="Calibri"/>
                <a:cs typeface="Calibri"/>
              </a:rPr>
              <a:t>Dadas las circunstancias del COVID-19, se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elaboraron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diversos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instructivos</a:t>
            </a:r>
            <a:r>
              <a:rPr sz="1800" b="1" dirty="0">
                <a:latin typeface="Calibri"/>
                <a:cs typeface="Calibri"/>
              </a:rPr>
              <a:t> y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protocolos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de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10" dirty="0" err="1">
                <a:latin typeface="Calibri"/>
                <a:cs typeface="Calibri"/>
              </a:rPr>
              <a:t>limpieza</a:t>
            </a:r>
            <a:r>
              <a:rPr lang="es-CL" sz="1800" b="1" spc="-10" dirty="0">
                <a:latin typeface="Calibri"/>
                <a:cs typeface="Calibri"/>
              </a:rPr>
              <a:t> enmarcados en los requisitos del MINEDUC y MINSAL. En el presente documento se abordan:</a:t>
            </a:r>
          </a:p>
          <a:p>
            <a:pPr marL="12065" algn="just">
              <a:lnSpc>
                <a:spcPct val="100000"/>
              </a:lnSpc>
              <a:spcBef>
                <a:spcPts val="100"/>
              </a:spcBef>
              <a:tabLst>
                <a:tab pos="299720" algn="l"/>
              </a:tabLst>
            </a:pPr>
            <a:endParaRPr lang="es-CL" b="1" spc="-10" dirty="0">
              <a:latin typeface="Calibri"/>
              <a:cs typeface="Calibri"/>
            </a:endParaRPr>
          </a:p>
          <a:p>
            <a:pPr marL="297815" indent="-285750" algn="just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dirty="0"/>
              <a:t>	</a:t>
            </a:r>
            <a:r>
              <a:rPr lang="en-US" b="1" dirty="0" err="1"/>
              <a:t>Funcionamiento</a:t>
            </a:r>
            <a:r>
              <a:rPr lang="en-US" b="1" dirty="0"/>
              <a:t> de la </a:t>
            </a:r>
            <a:r>
              <a:rPr lang="en-US" b="1" dirty="0" err="1"/>
              <a:t>jornada</a:t>
            </a:r>
            <a:r>
              <a:rPr lang="en-US" b="1" dirty="0"/>
              <a:t> escolar: </a:t>
            </a:r>
            <a:r>
              <a:rPr lang="en-US" spc="-5" dirty="0">
                <a:cs typeface="Calibri"/>
              </a:rPr>
              <a:t>Se</a:t>
            </a:r>
            <a:r>
              <a:rPr lang="en-US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indica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modalidad</a:t>
            </a:r>
            <a:r>
              <a:rPr lang="en-US" dirty="0">
                <a:cs typeface="Calibri"/>
              </a:rPr>
              <a:t> a </a:t>
            </a:r>
            <a:r>
              <a:rPr lang="en-US" dirty="0" err="1">
                <a:cs typeface="Calibri"/>
              </a:rPr>
              <a:t>implementar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horarios</a:t>
            </a:r>
            <a:r>
              <a:rPr lang="en-US" dirty="0">
                <a:cs typeface="Calibri"/>
              </a:rPr>
              <a:t> de entrada </a:t>
            </a:r>
            <a:r>
              <a:rPr lang="en-US" dirty="0" err="1">
                <a:cs typeface="Calibri"/>
              </a:rPr>
              <a:t>salida</a:t>
            </a:r>
            <a:r>
              <a:rPr lang="en-US" dirty="0">
                <a:cs typeface="Calibri"/>
              </a:rPr>
              <a:t>, </a:t>
            </a:r>
            <a:r>
              <a:rPr lang="en-US" spc="-5" dirty="0" err="1">
                <a:cs typeface="Calibri"/>
              </a:rPr>
              <a:t>procedimientos</a:t>
            </a:r>
            <a:r>
              <a:rPr lang="en-US" dirty="0">
                <a:cs typeface="Calibri"/>
              </a:rPr>
              <a:t> </a:t>
            </a:r>
            <a:r>
              <a:rPr lang="en-US" spc="-5" dirty="0">
                <a:cs typeface="Calibri"/>
              </a:rPr>
              <a:t>de</a:t>
            </a:r>
            <a:r>
              <a:rPr lang="en-US" dirty="0">
                <a:cs typeface="Calibri"/>
              </a:rPr>
              <a:t> </a:t>
            </a:r>
            <a:r>
              <a:rPr lang="en-US" spc="-10" dirty="0" err="1">
                <a:cs typeface="Calibri"/>
              </a:rPr>
              <a:t>desinfección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salas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como</a:t>
            </a:r>
            <a:r>
              <a:rPr lang="en-US" spc="-5" dirty="0">
                <a:cs typeface="Calibri"/>
              </a:rPr>
              <a:t> </a:t>
            </a:r>
            <a:r>
              <a:rPr lang="en-US" spc="-5" dirty="0" err="1">
                <a:cs typeface="Calibri"/>
              </a:rPr>
              <a:t>rutinas</a:t>
            </a:r>
            <a:r>
              <a:rPr lang="en-US" spc="-5" dirty="0">
                <a:cs typeface="Calibri"/>
              </a:rPr>
              <a:t> de </a:t>
            </a:r>
            <a:r>
              <a:rPr lang="en-US" spc="-5" dirty="0" err="1">
                <a:cs typeface="Calibri"/>
              </a:rPr>
              <a:t>clases</a:t>
            </a:r>
            <a:r>
              <a:rPr lang="en-US" spc="-5" dirty="0">
                <a:cs typeface="Calibri"/>
              </a:rPr>
              <a:t>.</a:t>
            </a:r>
            <a:endParaRPr lang="en-US" dirty="0">
              <a:cs typeface="Calibri"/>
            </a:endParaRPr>
          </a:p>
          <a:p>
            <a:pPr marL="12065" algn="just">
              <a:lnSpc>
                <a:spcPct val="100000"/>
              </a:lnSpc>
              <a:spcBef>
                <a:spcPts val="100"/>
              </a:spcBef>
              <a:tabLst>
                <a:tab pos="299720" algn="l"/>
              </a:tabLst>
            </a:pPr>
            <a:endParaRPr sz="18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1750" dirty="0">
              <a:latin typeface="Calibri"/>
              <a:cs typeface="Calibri"/>
            </a:endParaRPr>
          </a:p>
          <a:p>
            <a:pPr marL="299085" marR="5080" indent="-287020" algn="just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1800" b="1" spc="-10" dirty="0">
                <a:latin typeface="Calibri"/>
                <a:cs typeface="Calibri"/>
              </a:rPr>
              <a:t>Instructivo </a:t>
            </a:r>
            <a:r>
              <a:rPr sz="1800" b="1" spc="-5" dirty="0">
                <a:latin typeface="Calibri"/>
                <a:cs typeface="Calibri"/>
              </a:rPr>
              <a:t>de </a:t>
            </a:r>
            <a:r>
              <a:rPr sz="1800" b="1" spc="-10" dirty="0">
                <a:latin typeface="Calibri"/>
                <a:cs typeface="Calibri"/>
              </a:rPr>
              <a:t>limpieza </a:t>
            </a:r>
            <a:r>
              <a:rPr sz="1800" b="1" dirty="0">
                <a:latin typeface="Calibri"/>
                <a:cs typeface="Calibri"/>
              </a:rPr>
              <a:t>y </a:t>
            </a:r>
            <a:r>
              <a:rPr sz="1800" b="1" spc="-10" dirty="0">
                <a:latin typeface="Calibri"/>
                <a:cs typeface="Calibri"/>
              </a:rPr>
              <a:t>desinfección</a:t>
            </a:r>
            <a:r>
              <a:rPr sz="1800" spc="-10" dirty="0">
                <a:latin typeface="Calibri"/>
                <a:cs typeface="Calibri"/>
              </a:rPr>
              <a:t>: </a:t>
            </a:r>
            <a:r>
              <a:rPr sz="1800" spc="-5" dirty="0">
                <a:latin typeface="Calibri"/>
                <a:cs typeface="Calibri"/>
              </a:rPr>
              <a:t>Donde se indica los equipamientos de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protección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personal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utilizados</a:t>
            </a:r>
            <a:r>
              <a:rPr sz="1800" spc="-5" dirty="0">
                <a:latin typeface="Calibri"/>
                <a:cs typeface="Calibri"/>
              </a:rPr>
              <a:t> por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docentes</a:t>
            </a:r>
            <a:r>
              <a:rPr sz="1800" dirty="0">
                <a:latin typeface="Calibri"/>
                <a:cs typeface="Calibri"/>
              </a:rPr>
              <a:t> 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asistentes</a:t>
            </a:r>
            <a:r>
              <a:rPr sz="1800" spc="-5" dirty="0">
                <a:latin typeface="Calibri"/>
                <a:cs typeface="Calibri"/>
              </a:rPr>
              <a:t> de</a:t>
            </a:r>
            <a:r>
              <a:rPr sz="1800" dirty="0">
                <a:latin typeface="Calibri"/>
                <a:cs typeface="Calibri"/>
              </a:rPr>
              <a:t> la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educación.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Procedimientos </a:t>
            </a:r>
            <a:r>
              <a:rPr sz="1800" spc="-5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limpieza, </a:t>
            </a:r>
            <a:r>
              <a:rPr sz="1800" spc="-5" dirty="0">
                <a:latin typeface="Calibri"/>
                <a:cs typeface="Calibri"/>
              </a:rPr>
              <a:t>frecuencia </a:t>
            </a:r>
            <a:r>
              <a:rPr sz="1800" dirty="0">
                <a:latin typeface="Calibri"/>
                <a:cs typeface="Calibri"/>
              </a:rPr>
              <a:t>y </a:t>
            </a:r>
            <a:r>
              <a:rPr sz="1800" spc="-5" dirty="0">
                <a:latin typeface="Calibri"/>
                <a:cs typeface="Calibri"/>
              </a:rPr>
              <a:t>temporalidad. </a:t>
            </a:r>
            <a:endParaRPr lang="es-CL" sz="1800" spc="-5" dirty="0">
              <a:latin typeface="Calibri"/>
              <a:cs typeface="Calibri"/>
            </a:endParaRPr>
          </a:p>
          <a:p>
            <a:pPr marL="12065" marR="5080" algn="just">
              <a:lnSpc>
                <a:spcPct val="100000"/>
              </a:lnSpc>
              <a:tabLst>
                <a:tab pos="299720" algn="l"/>
              </a:tabLst>
            </a:pPr>
            <a:endParaRPr lang="es-CL" sz="1800" spc="-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892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60218"/>
            <a:ext cx="7287491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28" y="-124691"/>
            <a:ext cx="2119745" cy="2119745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-626963" y="360218"/>
            <a:ext cx="8106755" cy="793968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4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Protocolos sanitarios</a:t>
            </a:r>
            <a:endParaRPr sz="4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96516" y="1759527"/>
            <a:ext cx="76443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/>
              <a:t>Medidas de higiene y protección personal:</a:t>
            </a:r>
          </a:p>
          <a:p>
            <a:endParaRPr lang="es-CL" b="1" dirty="0"/>
          </a:p>
          <a:p>
            <a:pPr algn="just"/>
            <a:r>
              <a:rPr lang="es-ES" dirty="0">
                <a:cs typeface="Calibri"/>
              </a:rPr>
              <a:t>Uso</a:t>
            </a:r>
            <a:r>
              <a:rPr lang="es-ES" spc="-20" dirty="0">
                <a:cs typeface="Calibri"/>
              </a:rPr>
              <a:t> </a:t>
            </a:r>
            <a:r>
              <a:rPr lang="es-ES" b="1" spc="-15" dirty="0">
                <a:cs typeface="Calibri"/>
              </a:rPr>
              <a:t>obligatorio</a:t>
            </a:r>
            <a:r>
              <a:rPr lang="es-ES" spc="50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de</a:t>
            </a:r>
            <a:r>
              <a:rPr lang="es-ES" spc="15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mascarillas para toda persona que se encuentre en funciones laborales, asista a clases u otro. Funcionarios del establecimiento harán uso de</a:t>
            </a:r>
            <a:r>
              <a:rPr lang="es-ES" spc="375" dirty="0">
                <a:cs typeface="Calibri"/>
              </a:rPr>
              <a:t> </a:t>
            </a:r>
            <a:r>
              <a:rPr lang="es-ES" dirty="0">
                <a:cs typeface="Calibri"/>
              </a:rPr>
              <a:t>escudo </a:t>
            </a:r>
            <a:r>
              <a:rPr lang="es-ES" spc="-10" dirty="0">
                <a:cs typeface="Calibri"/>
              </a:rPr>
              <a:t>facial </a:t>
            </a:r>
            <a:r>
              <a:rPr lang="es-ES" dirty="0">
                <a:cs typeface="Calibri"/>
              </a:rPr>
              <a:t>y mascarilla</a:t>
            </a:r>
            <a:r>
              <a:rPr lang="es-ES" spc="-5" dirty="0">
                <a:cs typeface="Calibri"/>
              </a:rPr>
              <a:t>. Cada estudiante deberá asistir con su kit de higiene, el cual considera: mascarilla (sin dibujo o decoración) y alcohol gel, adicionalmente deberá llevar mascarillas desechables para su reposición ante situaciones de reposición ante pérdida o destrucción durante la jornada escolar. </a:t>
            </a:r>
          </a:p>
          <a:p>
            <a:endParaRPr lang="es-C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/>
              <a:t>Ingreso al establecimiento escolar:</a:t>
            </a:r>
          </a:p>
          <a:p>
            <a:endParaRPr lang="es-CL" b="1" dirty="0"/>
          </a:p>
          <a:p>
            <a:r>
              <a:rPr lang="es-CL" dirty="0"/>
              <a:t>Cada trabajador y estudiante del colegio se le tomará su temperatura, teniendo acceso únicamente las personas que tengan una temperatura menor a 37,5° como hacer lavado de manos con alcohol gel. Para esto de dispondrá de estas recursos en entradas de la institución escolar.</a:t>
            </a:r>
          </a:p>
        </p:txBody>
      </p:sp>
    </p:spTree>
    <p:extLst>
      <p:ext uri="{BB962C8B-B14F-4D97-AF65-F5344CB8AC3E}">
        <p14:creationId xmlns:p14="http://schemas.microsoft.com/office/powerpoint/2010/main" val="281481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60218"/>
            <a:ext cx="7287491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28" y="-124691"/>
            <a:ext cx="2119745" cy="2119745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-626963" y="360218"/>
            <a:ext cx="8106755" cy="793968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4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importante</a:t>
            </a:r>
            <a:endParaRPr sz="4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7" name="object 3"/>
          <p:cNvSpPr txBox="1">
            <a:spLocks noGrp="1"/>
          </p:cNvSpPr>
          <p:nvPr>
            <p:ph type="title"/>
          </p:nvPr>
        </p:nvSpPr>
        <p:spPr>
          <a:xfrm>
            <a:off x="313895" y="2211803"/>
            <a:ext cx="850747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sz="2000" dirty="0">
                <a:latin typeface="+mn-lt"/>
              </a:rPr>
              <a:t>Los apoderados serán los responsables y encargados de </a:t>
            </a:r>
            <a:r>
              <a:rPr sz="2000" dirty="0" err="1">
                <a:latin typeface="+mn-lt"/>
              </a:rPr>
              <a:t>controlar</a:t>
            </a:r>
            <a:r>
              <a:rPr sz="2000" dirty="0">
                <a:latin typeface="+mn-lt"/>
              </a:rPr>
              <a:t> la</a:t>
            </a:r>
            <a:r>
              <a:rPr lang="es-CL" sz="2000" dirty="0">
                <a:latin typeface="+mn-lt"/>
              </a:rPr>
              <a:t> </a:t>
            </a:r>
            <a:r>
              <a:rPr sz="2000" dirty="0" err="1">
                <a:latin typeface="+mn-lt"/>
              </a:rPr>
              <a:t>temperatura</a:t>
            </a:r>
            <a:r>
              <a:rPr sz="2000" dirty="0">
                <a:latin typeface="+mn-lt"/>
              </a:rPr>
              <a:t> de </a:t>
            </a:r>
            <a:r>
              <a:rPr sz="2000" dirty="0" err="1">
                <a:latin typeface="+mn-lt"/>
              </a:rPr>
              <a:t>su</a:t>
            </a:r>
            <a:r>
              <a:rPr sz="2000" dirty="0">
                <a:latin typeface="+mn-lt"/>
              </a:rPr>
              <a:t> </a:t>
            </a:r>
            <a:r>
              <a:rPr sz="2000" dirty="0" err="1">
                <a:latin typeface="+mn-lt"/>
              </a:rPr>
              <a:t>hij</a:t>
            </a:r>
            <a:r>
              <a:rPr lang="es-CL" sz="2000" dirty="0">
                <a:latin typeface="+mn-lt"/>
              </a:rPr>
              <a:t>o/a</a:t>
            </a:r>
            <a:r>
              <a:rPr sz="2000" dirty="0">
                <a:latin typeface="+mn-lt"/>
              </a:rPr>
              <a:t> en el hogar, antes de asistir al </a:t>
            </a:r>
            <a:r>
              <a:rPr sz="2000" dirty="0" err="1">
                <a:latin typeface="+mn-lt"/>
              </a:rPr>
              <a:t>colegio</a:t>
            </a:r>
            <a:r>
              <a:rPr sz="2000" dirty="0">
                <a:latin typeface="+mn-lt"/>
              </a:rPr>
              <a:t>.</a:t>
            </a:r>
            <a:r>
              <a:rPr lang="es-CL" sz="2000" dirty="0">
                <a:latin typeface="+mn-lt"/>
              </a:rPr>
              <a:t> </a:t>
            </a:r>
            <a:endParaRPr sz="2000" dirty="0"/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13895" y="3639278"/>
            <a:ext cx="8495748" cy="93615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es-ES" sz="2000" dirty="0">
                <a:latin typeface="+mn-lt"/>
                <a:cs typeface="Calibri"/>
              </a:rPr>
              <a:t>No obstante, antes de ingresar se controlará la temperatura de los  estudiantes, es por ello que se solicita que el apoderado espere la confirmación de acceso al establecimiento. </a:t>
            </a:r>
            <a:endParaRPr lang="es-ES" sz="2000" dirty="0"/>
          </a:p>
        </p:txBody>
      </p:sp>
      <p:sp>
        <p:nvSpPr>
          <p:cNvPr id="10" name="object 3"/>
          <p:cNvSpPr txBox="1">
            <a:spLocks/>
          </p:cNvSpPr>
          <p:nvPr/>
        </p:nvSpPr>
        <p:spPr>
          <a:xfrm>
            <a:off x="967093" y="5186552"/>
            <a:ext cx="7812532" cy="936154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ü"/>
            </a:pPr>
            <a:r>
              <a:rPr lang="es-ES" sz="2000" dirty="0">
                <a:latin typeface="+mn-lt"/>
                <a:cs typeface="Calibri"/>
              </a:rPr>
              <a:t>Si presenta fiebre (37,5º) durante la jornada escolar, inspectoría general se comunicará  con el apoderado para que retire al estudiante.”</a:t>
            </a:r>
            <a:r>
              <a:rPr lang="es-ES" sz="2000" dirty="0">
                <a:latin typeface="Calibri"/>
                <a:cs typeface="Calibri"/>
              </a:rPr>
              <a:t/>
            </a:r>
            <a:br>
              <a:rPr lang="es-ES" sz="2000" dirty="0">
                <a:latin typeface="Calibri"/>
                <a:cs typeface="Calibri"/>
              </a:rPr>
            </a:b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26042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60218"/>
            <a:ext cx="7287491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28" y="-124691"/>
            <a:ext cx="2119745" cy="211974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48640" y="2326455"/>
            <a:ext cx="817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/>
              <a:t>Rutinas al interior de cada sala:</a:t>
            </a:r>
          </a:p>
          <a:p>
            <a:endParaRPr lang="es-CL" b="1" dirty="0"/>
          </a:p>
          <a:p>
            <a:pPr marL="285750" indent="-285750">
              <a:buFontTx/>
              <a:buChar char="-"/>
            </a:pPr>
            <a:r>
              <a:rPr lang="es-CL" dirty="0"/>
              <a:t>Ventanas y puertas de cada sala permanecerán abiertas </a:t>
            </a:r>
            <a:r>
              <a:rPr lang="es-CL" b="1" u="sng" dirty="0"/>
              <a:t>siempre</a:t>
            </a:r>
            <a:r>
              <a:rPr lang="es-CL" dirty="0"/>
              <a:t>.</a:t>
            </a:r>
          </a:p>
          <a:p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/>
              <a:t>Cada estudiante dentro de la sala de clases se encontraran ubicados a la distancia establecida por el Ministerio de Salud. (1 metro y medio)</a:t>
            </a:r>
          </a:p>
          <a:p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/>
              <a:t>Cada alumno debe traer su alcohol gel individual.</a:t>
            </a:r>
          </a:p>
        </p:txBody>
      </p:sp>
      <p:sp>
        <p:nvSpPr>
          <p:cNvPr id="6" name="object 11"/>
          <p:cNvSpPr txBox="1"/>
          <p:nvPr/>
        </p:nvSpPr>
        <p:spPr>
          <a:xfrm>
            <a:off x="-626963" y="360218"/>
            <a:ext cx="8106755" cy="793968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4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Protocolos sanitarios</a:t>
            </a:r>
            <a:endParaRPr sz="4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8" name="object 11"/>
          <p:cNvSpPr txBox="1"/>
          <p:nvPr/>
        </p:nvSpPr>
        <p:spPr>
          <a:xfrm>
            <a:off x="0" y="4966180"/>
            <a:ext cx="9009855" cy="1286410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24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“toda sala de clases será sanitizada tras cada </a:t>
            </a:r>
            <a:r>
              <a:rPr lang="es-CL" sz="24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término </a:t>
            </a:r>
            <a:r>
              <a:rPr lang="es-CL" sz="24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de la jornada escolar con amonio cuaternario”</a:t>
            </a:r>
            <a:endParaRPr sz="24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994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60218"/>
            <a:ext cx="7287491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28" y="-124691"/>
            <a:ext cx="2119745" cy="211974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11637" y="1420922"/>
            <a:ext cx="8520239" cy="4826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/>
              <a:t>Uso de servicios higiénicos:</a:t>
            </a:r>
          </a:p>
          <a:p>
            <a:endParaRPr lang="es-CL" b="1" dirty="0"/>
          </a:p>
          <a:p>
            <a:pPr marL="298450" indent="-285750" algn="just">
              <a:lnSpc>
                <a:spcPct val="100000"/>
              </a:lnSpc>
              <a:spcBef>
                <a:spcPts val="100"/>
              </a:spcBef>
              <a:buFontTx/>
              <a:buChar char="-"/>
              <a:tabLst>
                <a:tab pos="299085" algn="l"/>
                <a:tab pos="299720" algn="l"/>
              </a:tabLst>
            </a:pPr>
            <a:r>
              <a:rPr lang="es-ES" spc="-5" dirty="0">
                <a:cs typeface="Calibri"/>
              </a:rPr>
              <a:t>Cada</a:t>
            </a:r>
            <a:r>
              <a:rPr lang="es-ES" spc="30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baño</a:t>
            </a:r>
            <a:r>
              <a:rPr lang="es-ES" spc="20" dirty="0">
                <a:cs typeface="Calibri"/>
              </a:rPr>
              <a:t> </a:t>
            </a:r>
            <a:r>
              <a:rPr lang="es-ES" spc="-25" dirty="0">
                <a:cs typeface="Calibri"/>
              </a:rPr>
              <a:t>contará</a:t>
            </a:r>
            <a:r>
              <a:rPr lang="es-ES" spc="30" dirty="0">
                <a:cs typeface="Calibri"/>
              </a:rPr>
              <a:t> </a:t>
            </a:r>
            <a:r>
              <a:rPr lang="es-ES" spc="-15" dirty="0">
                <a:cs typeface="Calibri"/>
              </a:rPr>
              <a:t>con</a:t>
            </a:r>
            <a:r>
              <a:rPr lang="es-ES" spc="30" dirty="0">
                <a:cs typeface="Calibri"/>
              </a:rPr>
              <a:t> </a:t>
            </a:r>
            <a:r>
              <a:rPr lang="es-ES" dirty="0">
                <a:cs typeface="Calibri"/>
              </a:rPr>
              <a:t>la</a:t>
            </a:r>
            <a:r>
              <a:rPr lang="es-ES" spc="10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señalética </a:t>
            </a:r>
            <a:r>
              <a:rPr lang="es-ES" spc="-15" dirty="0">
                <a:cs typeface="Calibri"/>
              </a:rPr>
              <a:t>correspondiente</a:t>
            </a:r>
            <a:r>
              <a:rPr lang="es-ES" spc="105" dirty="0">
                <a:cs typeface="Calibri"/>
              </a:rPr>
              <a:t> </a:t>
            </a:r>
            <a:r>
              <a:rPr lang="es-ES" spc="-10" dirty="0">
                <a:cs typeface="Calibri"/>
              </a:rPr>
              <a:t>indicando</a:t>
            </a:r>
            <a:r>
              <a:rPr lang="es-ES" spc="20" dirty="0">
                <a:cs typeface="Calibri"/>
              </a:rPr>
              <a:t> </a:t>
            </a:r>
            <a:r>
              <a:rPr lang="es-ES" spc="-15" dirty="0">
                <a:cs typeface="Calibri"/>
              </a:rPr>
              <a:t>lavado</a:t>
            </a:r>
            <a:r>
              <a:rPr lang="es-ES" spc="25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de manos.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299720" algn="l"/>
              </a:tabLst>
            </a:pPr>
            <a:endParaRPr lang="es-ES" dirty="0">
              <a:cs typeface="Calibri"/>
            </a:endParaRPr>
          </a:p>
          <a:p>
            <a:pPr marL="298450" marR="416559" indent="-285750" algn="just">
              <a:lnSpc>
                <a:spcPct val="100000"/>
              </a:lnSpc>
              <a:buFontTx/>
              <a:buChar char="-"/>
              <a:tabLst>
                <a:tab pos="299085" algn="l"/>
                <a:tab pos="299720" algn="l"/>
              </a:tabLst>
            </a:pPr>
            <a:r>
              <a:rPr lang="es-ES" spc="-15" dirty="0">
                <a:cs typeface="Calibri"/>
              </a:rPr>
              <a:t>Serán</a:t>
            </a:r>
            <a:r>
              <a:rPr lang="es-ES" spc="20" dirty="0">
                <a:cs typeface="Calibri"/>
              </a:rPr>
              <a:t> </a:t>
            </a:r>
            <a:r>
              <a:rPr lang="es-ES" spc="-15" dirty="0">
                <a:cs typeface="Calibri"/>
              </a:rPr>
              <a:t>desinfectados</a:t>
            </a:r>
            <a:r>
              <a:rPr lang="es-ES" spc="45" dirty="0">
                <a:cs typeface="Calibri"/>
              </a:rPr>
              <a:t> </a:t>
            </a:r>
            <a:r>
              <a:rPr lang="es-ES" spc="45" dirty="0" smtClean="0">
                <a:cs typeface="Calibri"/>
              </a:rPr>
              <a:t>al terminar cada recreo y </a:t>
            </a:r>
            <a:r>
              <a:rPr lang="es-ES" dirty="0" smtClean="0">
                <a:cs typeface="Calibri"/>
              </a:rPr>
              <a:t>al finalizar la jornada </a:t>
            </a:r>
            <a:r>
              <a:rPr lang="es-ES" dirty="0">
                <a:cs typeface="Calibri"/>
              </a:rPr>
              <a:t>escolar</a:t>
            </a:r>
            <a:r>
              <a:rPr lang="es-ES" dirty="0" smtClean="0">
                <a:cs typeface="Calibri"/>
              </a:rPr>
              <a:t>.</a:t>
            </a:r>
          </a:p>
          <a:p>
            <a:pPr marL="12700" marR="416559" algn="just">
              <a:lnSpc>
                <a:spcPct val="100000"/>
              </a:lnSpc>
              <a:tabLst>
                <a:tab pos="299085" algn="l"/>
                <a:tab pos="299720" algn="l"/>
              </a:tabLst>
            </a:pPr>
            <a:endParaRPr lang="es-ES" dirty="0" smtClean="0">
              <a:cs typeface="Calibri"/>
            </a:endParaRPr>
          </a:p>
          <a:p>
            <a:pPr marL="298450" marR="416559" indent="-285750" algn="just">
              <a:lnSpc>
                <a:spcPct val="100000"/>
              </a:lnSpc>
              <a:buFontTx/>
              <a:buChar char="-"/>
              <a:tabLst>
                <a:tab pos="299085" algn="l"/>
                <a:tab pos="299720" algn="l"/>
              </a:tabLst>
            </a:pPr>
            <a:r>
              <a:rPr lang="es-ES" spc="-30" dirty="0" smtClean="0">
                <a:cs typeface="Calibri"/>
              </a:rPr>
              <a:t>-Cada baño tiene su aforo determinado con su señalética respectiva.</a:t>
            </a:r>
            <a:endParaRPr lang="es-ES" spc="-30" dirty="0">
              <a:cs typeface="Calibri"/>
            </a:endParaRPr>
          </a:p>
          <a:p>
            <a:pPr marL="12700" marR="416559" algn="just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s-ES" spc="-30" dirty="0">
                <a:cs typeface="Calibri"/>
              </a:rPr>
              <a:t> </a:t>
            </a:r>
          </a:p>
          <a:p>
            <a:pPr marL="12700" marR="416559" algn="just">
              <a:lnSpc>
                <a:spcPct val="100000"/>
              </a:lnSpc>
              <a:tabLst>
                <a:tab pos="299085" algn="l"/>
                <a:tab pos="299720" algn="l"/>
              </a:tabLst>
            </a:pPr>
            <a:r>
              <a:rPr lang="es-ES" spc="-5" dirty="0">
                <a:cs typeface="Calibri"/>
              </a:rPr>
              <a:t>-	En</a:t>
            </a:r>
            <a:r>
              <a:rPr lang="es-ES" spc="5" dirty="0">
                <a:cs typeface="Calibri"/>
              </a:rPr>
              <a:t> </a:t>
            </a:r>
            <a:r>
              <a:rPr lang="es-ES" dirty="0">
                <a:cs typeface="Calibri"/>
              </a:rPr>
              <a:t>las</a:t>
            </a:r>
            <a:r>
              <a:rPr lang="es-ES" spc="-15" dirty="0">
                <a:cs typeface="Calibri"/>
              </a:rPr>
              <a:t> afueras</a:t>
            </a:r>
            <a:r>
              <a:rPr lang="es-ES" spc="45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de</a:t>
            </a:r>
            <a:r>
              <a:rPr lang="es-ES" spc="5" dirty="0">
                <a:cs typeface="Calibri"/>
              </a:rPr>
              <a:t> </a:t>
            </a:r>
            <a:r>
              <a:rPr lang="es-ES" spc="-10" dirty="0">
                <a:cs typeface="Calibri"/>
              </a:rPr>
              <a:t>cada</a:t>
            </a:r>
            <a:r>
              <a:rPr lang="es-ES" spc="25" dirty="0">
                <a:cs typeface="Calibri"/>
              </a:rPr>
              <a:t> </a:t>
            </a:r>
            <a:r>
              <a:rPr lang="es-ES" spc="-15" dirty="0">
                <a:cs typeface="Calibri"/>
              </a:rPr>
              <a:t>baño,</a:t>
            </a:r>
            <a:r>
              <a:rPr lang="es-ES" spc="40" dirty="0">
                <a:cs typeface="Calibri"/>
              </a:rPr>
              <a:t> </a:t>
            </a:r>
            <a:r>
              <a:rPr lang="es-ES" spc="-20" dirty="0">
                <a:cs typeface="Calibri"/>
              </a:rPr>
              <a:t>estará</a:t>
            </a:r>
            <a:r>
              <a:rPr lang="es-ES" spc="5" dirty="0">
                <a:cs typeface="Calibri"/>
              </a:rPr>
              <a:t> </a:t>
            </a:r>
            <a:r>
              <a:rPr lang="es-ES" spc="-10" dirty="0">
                <a:cs typeface="Calibri"/>
              </a:rPr>
              <a:t>demarcado</a:t>
            </a:r>
            <a:r>
              <a:rPr lang="es-ES" spc="40" dirty="0">
                <a:cs typeface="Calibri"/>
              </a:rPr>
              <a:t> </a:t>
            </a:r>
            <a:r>
              <a:rPr lang="es-ES" dirty="0">
                <a:cs typeface="Calibri"/>
              </a:rPr>
              <a:t>la</a:t>
            </a:r>
            <a:r>
              <a:rPr lang="es-ES" spc="-10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fila</a:t>
            </a:r>
            <a:r>
              <a:rPr lang="es-ES" spc="5" dirty="0">
                <a:cs typeface="Calibri"/>
              </a:rPr>
              <a:t> </a:t>
            </a:r>
            <a:r>
              <a:rPr lang="es-ES" spc="-20" dirty="0">
                <a:cs typeface="Calibri"/>
              </a:rPr>
              <a:t>para</a:t>
            </a:r>
            <a:r>
              <a:rPr lang="es-ES" spc="5" dirty="0">
                <a:cs typeface="Calibri"/>
              </a:rPr>
              <a:t> </a:t>
            </a:r>
            <a:r>
              <a:rPr lang="es-ES" dirty="0">
                <a:cs typeface="Calibri"/>
              </a:rPr>
              <a:t>el</a:t>
            </a:r>
            <a:r>
              <a:rPr lang="es-ES" spc="15" dirty="0">
                <a:cs typeface="Calibri"/>
              </a:rPr>
              <a:t> </a:t>
            </a:r>
            <a:r>
              <a:rPr lang="es-ES" spc="-10" dirty="0">
                <a:cs typeface="Calibri"/>
              </a:rPr>
              <a:t>ingreso</a:t>
            </a:r>
            <a:r>
              <a:rPr lang="es-ES" dirty="0">
                <a:cs typeface="Calibri"/>
              </a:rPr>
              <a:t> al</a:t>
            </a:r>
            <a:r>
              <a:rPr lang="es-ES" spc="10" dirty="0">
                <a:cs typeface="Calibri"/>
              </a:rPr>
              <a:t> </a:t>
            </a:r>
            <a:r>
              <a:rPr lang="es-ES" spc="-10" dirty="0">
                <a:cs typeface="Calibri"/>
              </a:rPr>
              <a:t>baño.</a:t>
            </a:r>
          </a:p>
          <a:p>
            <a:pPr marL="12700" algn="just">
              <a:lnSpc>
                <a:spcPct val="100000"/>
              </a:lnSpc>
              <a:tabLst>
                <a:tab pos="299720" algn="l"/>
              </a:tabLst>
            </a:pPr>
            <a:endParaRPr lang="es-ES" dirty="0">
              <a:cs typeface="Calibri"/>
            </a:endParaRPr>
          </a:p>
          <a:p>
            <a:pPr marL="298450" indent="-285750" algn="just">
              <a:lnSpc>
                <a:spcPct val="100000"/>
              </a:lnSpc>
              <a:buFontTx/>
              <a:buChar char="-"/>
              <a:tabLst>
                <a:tab pos="299720" algn="l"/>
              </a:tabLst>
            </a:pPr>
            <a:r>
              <a:rPr lang="es-ES" spc="-15" dirty="0">
                <a:cs typeface="Calibri"/>
              </a:rPr>
              <a:t>Habrá</a:t>
            </a:r>
            <a:r>
              <a:rPr lang="es-ES" spc="30" dirty="0">
                <a:cs typeface="Calibri"/>
              </a:rPr>
              <a:t> </a:t>
            </a:r>
            <a:r>
              <a:rPr lang="es-ES" spc="-10" dirty="0">
                <a:cs typeface="Calibri"/>
              </a:rPr>
              <a:t>una</a:t>
            </a:r>
            <a:r>
              <a:rPr lang="es-ES" spc="35" dirty="0">
                <a:cs typeface="Calibri"/>
              </a:rPr>
              <a:t> </a:t>
            </a:r>
            <a:r>
              <a:rPr lang="es-ES" spc="-15" dirty="0">
                <a:cs typeface="Calibri"/>
              </a:rPr>
              <a:t>asistente</a:t>
            </a:r>
            <a:r>
              <a:rPr lang="es-ES" spc="20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de</a:t>
            </a:r>
            <a:r>
              <a:rPr lang="es-ES" spc="20" dirty="0">
                <a:cs typeface="Calibri"/>
              </a:rPr>
              <a:t> </a:t>
            </a:r>
            <a:r>
              <a:rPr lang="es-ES" dirty="0">
                <a:cs typeface="Calibri"/>
              </a:rPr>
              <a:t>la</a:t>
            </a:r>
            <a:r>
              <a:rPr lang="es-ES" spc="-5" dirty="0">
                <a:cs typeface="Calibri"/>
              </a:rPr>
              <a:t> </a:t>
            </a:r>
            <a:r>
              <a:rPr lang="es-ES" spc="-10" dirty="0">
                <a:cs typeface="Calibri"/>
              </a:rPr>
              <a:t>educación</a:t>
            </a:r>
            <a:r>
              <a:rPr lang="es-ES" spc="50" dirty="0">
                <a:cs typeface="Calibri"/>
              </a:rPr>
              <a:t> </a:t>
            </a:r>
            <a:r>
              <a:rPr lang="es-ES" spc="50" dirty="0" smtClean="0">
                <a:cs typeface="Calibri"/>
              </a:rPr>
              <a:t>(auxiliar de aseo) </a:t>
            </a:r>
            <a:r>
              <a:rPr lang="es-ES" spc="-5" dirty="0" smtClean="0">
                <a:cs typeface="Calibri"/>
              </a:rPr>
              <a:t>quien</a:t>
            </a:r>
            <a:r>
              <a:rPr lang="es-ES" spc="35" dirty="0" smtClean="0">
                <a:cs typeface="Calibri"/>
              </a:rPr>
              <a:t> </a:t>
            </a:r>
            <a:r>
              <a:rPr lang="es-ES" spc="-10" dirty="0">
                <a:cs typeface="Calibri"/>
              </a:rPr>
              <a:t>supervisará</a:t>
            </a:r>
            <a:r>
              <a:rPr lang="es-ES" spc="15" dirty="0">
                <a:cs typeface="Calibri"/>
              </a:rPr>
              <a:t> </a:t>
            </a:r>
            <a:r>
              <a:rPr lang="es-ES" spc="-10" dirty="0">
                <a:cs typeface="Calibri"/>
              </a:rPr>
              <a:t>que</a:t>
            </a:r>
            <a:r>
              <a:rPr lang="es-ES" spc="40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se cumpla</a:t>
            </a:r>
            <a:r>
              <a:rPr lang="es-ES" dirty="0">
                <a:cs typeface="Calibri"/>
              </a:rPr>
              <a:t> </a:t>
            </a:r>
            <a:r>
              <a:rPr lang="es-ES" spc="-15" dirty="0">
                <a:cs typeface="Calibri"/>
              </a:rPr>
              <a:t>con</a:t>
            </a:r>
            <a:r>
              <a:rPr lang="es-ES" spc="20" dirty="0">
                <a:cs typeface="Calibri"/>
              </a:rPr>
              <a:t> </a:t>
            </a:r>
            <a:r>
              <a:rPr lang="es-ES" dirty="0">
                <a:cs typeface="Calibri"/>
              </a:rPr>
              <a:t>el</a:t>
            </a:r>
            <a:r>
              <a:rPr lang="es-ES" spc="5" dirty="0">
                <a:cs typeface="Calibri"/>
              </a:rPr>
              <a:t> </a:t>
            </a:r>
            <a:r>
              <a:rPr lang="es-ES" spc="-25" dirty="0">
                <a:cs typeface="Calibri"/>
              </a:rPr>
              <a:t>aforo</a:t>
            </a:r>
            <a:r>
              <a:rPr lang="es-ES" spc="15" dirty="0">
                <a:cs typeface="Calibri"/>
              </a:rPr>
              <a:t> </a:t>
            </a:r>
            <a:r>
              <a:rPr lang="es-ES" spc="-5" dirty="0">
                <a:cs typeface="Calibri"/>
              </a:rPr>
              <a:t>permitido.</a:t>
            </a:r>
          </a:p>
          <a:p>
            <a:pPr marL="298450" indent="-285750" algn="just">
              <a:lnSpc>
                <a:spcPct val="100000"/>
              </a:lnSpc>
              <a:buFontTx/>
              <a:buChar char="-"/>
              <a:tabLst>
                <a:tab pos="299720" algn="l"/>
              </a:tabLst>
            </a:pPr>
            <a:endParaRPr lang="es-ES" dirty="0">
              <a:cs typeface="Calibri"/>
            </a:endParaRPr>
          </a:p>
          <a:p>
            <a:pPr marL="298450" marR="640080" indent="-285750" algn="just">
              <a:lnSpc>
                <a:spcPct val="100000"/>
              </a:lnSpc>
              <a:buFontTx/>
              <a:buChar char="-"/>
              <a:tabLst>
                <a:tab pos="299720" algn="l"/>
              </a:tabLst>
            </a:pPr>
            <a:r>
              <a:rPr lang="es-ES" spc="-5" dirty="0" smtClean="0">
                <a:cs typeface="Calibri"/>
              </a:rPr>
              <a:t>Cada baño contará con jabón líquido y papel para el secado de manos. Se establecerá una encargada que deberá verificar que esos implementos se encuentren siempre disponibles.</a:t>
            </a:r>
            <a:endParaRPr lang="es-ES" spc="-10" dirty="0">
              <a:cs typeface="Calibri"/>
            </a:endParaRPr>
          </a:p>
          <a:p>
            <a:pPr marL="298450" marR="640080" indent="-285750" algn="just">
              <a:lnSpc>
                <a:spcPct val="100000"/>
              </a:lnSpc>
              <a:buFontTx/>
              <a:buChar char="-"/>
              <a:tabLst>
                <a:tab pos="299720" algn="l"/>
              </a:tabLst>
            </a:pPr>
            <a:endParaRPr lang="es-ES" dirty="0">
              <a:cs typeface="Calibri"/>
            </a:endParaRPr>
          </a:p>
        </p:txBody>
      </p:sp>
      <p:sp>
        <p:nvSpPr>
          <p:cNvPr id="6" name="object 11"/>
          <p:cNvSpPr txBox="1"/>
          <p:nvPr/>
        </p:nvSpPr>
        <p:spPr>
          <a:xfrm>
            <a:off x="-626963" y="360218"/>
            <a:ext cx="8106755" cy="793968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40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Protocolos sanitarios</a:t>
            </a:r>
            <a:endParaRPr sz="40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35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3929" y="328044"/>
            <a:ext cx="7287491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28" y="-124691"/>
            <a:ext cx="2119745" cy="2119745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-626962" y="360218"/>
            <a:ext cx="8843684" cy="732412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Funcionamiento jornada escolar</a:t>
            </a:r>
            <a:endParaRPr sz="36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12897" y="1500033"/>
            <a:ext cx="85587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u="sng" dirty="0"/>
              <a:t>Horario jornada escolar:</a:t>
            </a:r>
          </a:p>
          <a:p>
            <a:endParaRPr lang="es-CL" b="1" dirty="0"/>
          </a:p>
          <a:p>
            <a:pPr marL="285750" indent="-285750">
              <a:buFontTx/>
              <a:buChar char="-"/>
            </a:pPr>
            <a:r>
              <a:rPr lang="es-CL" b="1" dirty="0" smtClean="0"/>
              <a:t>Pre-básica: </a:t>
            </a:r>
            <a:r>
              <a:rPr lang="es-CL" dirty="0" smtClean="0"/>
              <a:t>08:00 a 13:55 horas. (3 recreos)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b="1" dirty="0" smtClean="0"/>
              <a:t>1° a 3° básico</a:t>
            </a:r>
            <a:r>
              <a:rPr lang="es-CL" b="1" dirty="0" smtClean="0"/>
              <a:t>: </a:t>
            </a:r>
            <a:r>
              <a:rPr lang="es-CL" dirty="0"/>
              <a:t>08:00 a </a:t>
            </a:r>
            <a:r>
              <a:rPr lang="es-CL" dirty="0" smtClean="0"/>
              <a:t>13:55 horas.</a:t>
            </a:r>
            <a:r>
              <a:rPr lang="es-CL" dirty="0"/>
              <a:t> (3 recreos)</a:t>
            </a:r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r>
              <a:rPr lang="es-CL" b="1" dirty="0" smtClean="0"/>
              <a:t>4° </a:t>
            </a:r>
            <a:r>
              <a:rPr lang="es-CL" b="1" dirty="0"/>
              <a:t>a </a:t>
            </a:r>
            <a:r>
              <a:rPr lang="es-CL" b="1" dirty="0" smtClean="0"/>
              <a:t>6° </a:t>
            </a:r>
            <a:r>
              <a:rPr lang="es-CL" b="1" dirty="0"/>
              <a:t>básico: </a:t>
            </a:r>
            <a:r>
              <a:rPr lang="es-CL" dirty="0"/>
              <a:t>08:00 a </a:t>
            </a:r>
            <a:r>
              <a:rPr lang="es-CL" dirty="0" smtClean="0"/>
              <a:t>14:00 </a:t>
            </a:r>
            <a:r>
              <a:rPr lang="es-CL" dirty="0"/>
              <a:t>horas</a:t>
            </a:r>
            <a:r>
              <a:rPr lang="es-CL" dirty="0" smtClean="0"/>
              <a:t>.</a:t>
            </a:r>
            <a:r>
              <a:rPr lang="es-CL" dirty="0"/>
              <a:t> (3 recreos)</a:t>
            </a:r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pPr marL="285750" indent="-285750">
              <a:buFontTx/>
              <a:buChar char="-"/>
            </a:pPr>
            <a:r>
              <a:rPr lang="es-ES" b="1" dirty="0" smtClean="0"/>
              <a:t>7° a </a:t>
            </a:r>
            <a:r>
              <a:rPr lang="es-ES" b="1" dirty="0" err="1" smtClean="0"/>
              <a:t>IV°</a:t>
            </a:r>
            <a:r>
              <a:rPr lang="es-ES" b="1" dirty="0" smtClean="0"/>
              <a:t> medio: </a:t>
            </a:r>
            <a:r>
              <a:rPr lang="es-CL" dirty="0" smtClean="0"/>
              <a:t>08:05 </a:t>
            </a:r>
            <a:r>
              <a:rPr lang="es-CL" dirty="0"/>
              <a:t>a </a:t>
            </a:r>
            <a:r>
              <a:rPr lang="es-CL" dirty="0" smtClean="0"/>
              <a:t>13:45 </a:t>
            </a:r>
            <a:r>
              <a:rPr lang="es-CL" dirty="0"/>
              <a:t>horas</a:t>
            </a:r>
            <a:r>
              <a:rPr lang="es-CL" dirty="0" smtClean="0"/>
              <a:t>.</a:t>
            </a:r>
            <a:r>
              <a:rPr lang="es-CL" dirty="0"/>
              <a:t> </a:t>
            </a:r>
            <a:r>
              <a:rPr lang="es-CL" dirty="0" smtClean="0"/>
              <a:t>(2 </a:t>
            </a:r>
            <a:r>
              <a:rPr lang="es-CL" dirty="0"/>
              <a:t>recreos)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endParaRPr lang="en-US" b="1" dirty="0"/>
          </a:p>
        </p:txBody>
      </p:sp>
      <p:sp>
        <p:nvSpPr>
          <p:cNvPr id="8" name="object 11"/>
          <p:cNvSpPr txBox="1"/>
          <p:nvPr/>
        </p:nvSpPr>
        <p:spPr>
          <a:xfrm>
            <a:off x="0" y="4819920"/>
            <a:ext cx="8984579" cy="1409521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348615" marR="5080" algn="ctr">
              <a:lnSpc>
                <a:spcPct val="100000"/>
              </a:lnSpc>
              <a:tabLst>
                <a:tab pos="635000" algn="l"/>
                <a:tab pos="635635" algn="l"/>
              </a:tabLst>
            </a:pPr>
            <a:r>
              <a:rPr lang="es-ES" sz="2000" spc="300" dirty="0">
                <a:latin typeface="DK Lemon Yellow Sun" panose="02000000000000000000" pitchFamily="50" charset="0"/>
              </a:rPr>
              <a:t>“En los recreos cada grupo de niños tendrá un espacio determinado y sin juegos o actividades grupales, por ende se invitará hacer juegos tales como: semáforo, </a:t>
            </a:r>
            <a:r>
              <a:rPr lang="es-ES" sz="2000" spc="300" dirty="0" err="1">
                <a:latin typeface="DK Lemon Yellow Sun" panose="02000000000000000000" pitchFamily="50" charset="0"/>
              </a:rPr>
              <a:t>cachipún</a:t>
            </a:r>
            <a:r>
              <a:rPr lang="es-ES" sz="2000" spc="300" dirty="0">
                <a:latin typeface="DK Lemon Yellow Sun" panose="02000000000000000000" pitchFamily="50" charset="0"/>
              </a:rPr>
              <a:t> alemán, Simón dice, mar/tierra u otros.”</a:t>
            </a:r>
          </a:p>
        </p:txBody>
      </p:sp>
    </p:spTree>
    <p:extLst>
      <p:ext uri="{BB962C8B-B14F-4D97-AF65-F5344CB8AC3E}">
        <p14:creationId xmlns:p14="http://schemas.microsoft.com/office/powerpoint/2010/main" val="319038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60218"/>
            <a:ext cx="7287491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28" y="-124691"/>
            <a:ext cx="2119745" cy="2119745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-626963" y="360218"/>
            <a:ext cx="8856563" cy="732412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Funcionamiento jornada escolar</a:t>
            </a:r>
            <a:endParaRPr sz="36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87199" y="2260195"/>
            <a:ext cx="8558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*Se formarán 2 grupos para asistir a clases semana po</a:t>
            </a:r>
            <a:r>
              <a:rPr lang="es-ES" dirty="0" smtClean="0"/>
              <a:t>r medio.</a:t>
            </a:r>
            <a:endParaRPr lang="es-C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 smtClean="0"/>
              <a:t>Alimentación</a:t>
            </a:r>
            <a:r>
              <a:rPr lang="es-CL" b="1" dirty="0"/>
              <a:t>:</a:t>
            </a:r>
          </a:p>
          <a:p>
            <a:endParaRPr lang="es-CL" b="1" dirty="0"/>
          </a:p>
          <a:p>
            <a:pPr marL="285750" indent="-285750">
              <a:buFontTx/>
              <a:buChar char="-"/>
            </a:pPr>
            <a:r>
              <a:rPr lang="es-CL" dirty="0"/>
              <a:t>Los horarios se adecuaron de tal modo que los estudiantes puedan almorzar en sus casas.</a:t>
            </a:r>
          </a:p>
          <a:p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/>
              <a:t>Por temas de contaminación cruzada, los alumnos </a:t>
            </a:r>
            <a:r>
              <a:rPr lang="es-CL" b="1" u="sng" dirty="0"/>
              <a:t>no</a:t>
            </a:r>
            <a:r>
              <a:rPr lang="es-CL" b="1" dirty="0"/>
              <a:t> </a:t>
            </a:r>
            <a:r>
              <a:rPr lang="es-CL" dirty="0"/>
              <a:t>podrán compartir su colación. </a:t>
            </a:r>
          </a:p>
          <a:p>
            <a:pPr marL="285750" indent="-285750">
              <a:buFontTx/>
              <a:buChar char="-"/>
            </a:pPr>
            <a:endParaRPr lang="es-CL" dirty="0"/>
          </a:p>
          <a:p>
            <a:pPr marL="285750" indent="-285750">
              <a:buFontTx/>
              <a:buChar char="-"/>
            </a:pPr>
            <a:r>
              <a:rPr lang="es-CL" dirty="0"/>
              <a:t>Cada estudiante deberá traer su colación desde el hogar considerando ambos recreos.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60218"/>
            <a:ext cx="7287491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028" y="-124691"/>
            <a:ext cx="2119745" cy="2119745"/>
          </a:xfrm>
          <a:prstGeom prst="rect">
            <a:avLst/>
          </a:prstGeom>
        </p:spPr>
      </p:pic>
      <p:sp>
        <p:nvSpPr>
          <p:cNvPr id="6" name="object 11"/>
          <p:cNvSpPr txBox="1"/>
          <p:nvPr/>
        </p:nvSpPr>
        <p:spPr>
          <a:xfrm>
            <a:off x="-626963" y="360218"/>
            <a:ext cx="8933836" cy="732412"/>
          </a:xfrm>
          <a:prstGeom prst="rect">
            <a:avLst/>
          </a:prstGeom>
          <a:ln w="10159">
            <a:noFill/>
          </a:ln>
        </p:spPr>
        <p:txBody>
          <a:bodyPr vert="horz" wrap="square" lIns="0" tIns="176689" rIns="0" bIns="0" rtlCol="0">
            <a:spAutoFit/>
          </a:bodyPr>
          <a:lstStyle/>
          <a:p>
            <a:pPr marL="720566" marR="663893" algn="ctr">
              <a:spcBef>
                <a:spcPts val="1391"/>
              </a:spcBef>
            </a:pPr>
            <a:r>
              <a:rPr lang="es-CL" sz="3600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K Lemon Yellow Sun" panose="02000000000000000000" pitchFamily="50" charset="0"/>
                <a:cs typeface="Arial" panose="020B0604020202020204" pitchFamily="34" charset="0"/>
              </a:rPr>
              <a:t>Funcionamiento jornada escolar</a:t>
            </a:r>
            <a:endParaRPr sz="3600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K Lemon Yellow Sun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71450" y="1274618"/>
            <a:ext cx="866165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b="1" dirty="0"/>
              <a:t>Plan Pedagógico:</a:t>
            </a:r>
          </a:p>
          <a:p>
            <a:pPr algn="just"/>
            <a:endParaRPr lang="es-CL" b="1" dirty="0"/>
          </a:p>
          <a:p>
            <a:pPr marL="285750" indent="-285750" algn="just">
              <a:buFontTx/>
              <a:buChar char="-"/>
            </a:pPr>
            <a:r>
              <a:rPr lang="es-CL" dirty="0"/>
              <a:t>Jornadas de clases </a:t>
            </a:r>
            <a:r>
              <a:rPr lang="es-CL" dirty="0" smtClean="0"/>
              <a:t>con </a:t>
            </a:r>
            <a:r>
              <a:rPr lang="es-CL" dirty="0"/>
              <a:t>clases durante toda la semana y en la implementación de todas las asignaturas escolares, con </a:t>
            </a:r>
            <a:r>
              <a:rPr lang="es-CL" dirty="0" smtClean="0"/>
              <a:t>tres (pre-básica y básica) y dos (media) </a:t>
            </a:r>
            <a:r>
              <a:rPr lang="es-CL" dirty="0"/>
              <a:t>recreos durante jornada.</a:t>
            </a:r>
          </a:p>
          <a:p>
            <a:pPr algn="just"/>
            <a:endParaRPr lang="es-CL" dirty="0"/>
          </a:p>
          <a:p>
            <a:pPr marL="285750" indent="-285750" algn="just">
              <a:buFontTx/>
              <a:buChar char="-"/>
            </a:pPr>
            <a:r>
              <a:rPr lang="es-CL" dirty="0"/>
              <a:t>Clases presenciales voluntarias, por lo tanto los que no asistan a clases deberán conectarse a la transmisión de la clase presencial desde el hogar a través de una sala </a:t>
            </a:r>
            <a:r>
              <a:rPr lang="es-CL" dirty="0" err="1"/>
              <a:t>Meet</a:t>
            </a:r>
            <a:r>
              <a:rPr lang="es-CL" dirty="0"/>
              <a:t> establecida para cada nivel escolar. </a:t>
            </a:r>
          </a:p>
          <a:p>
            <a:pPr marL="285750" indent="-285750" algn="just">
              <a:buFontTx/>
              <a:buChar char="-"/>
            </a:pPr>
            <a:endParaRPr lang="es-CL" dirty="0"/>
          </a:p>
          <a:p>
            <a:pPr marL="285750" indent="-285750" algn="just">
              <a:buFontTx/>
              <a:buChar char="-"/>
            </a:pPr>
            <a:r>
              <a:rPr lang="es-CL" dirty="0"/>
              <a:t>Cada estudiante tanto en clases presenciales como online deberán contar con sus materiales previamente solicitados por cada profesor a cargo de su asignatura. Cabe recalcar que alumnos presenciales </a:t>
            </a:r>
            <a:r>
              <a:rPr lang="es-CL" b="1" u="sng" dirty="0"/>
              <a:t>no</a:t>
            </a:r>
            <a:r>
              <a:rPr lang="es-CL" b="1" dirty="0"/>
              <a:t> </a:t>
            </a:r>
            <a:r>
              <a:rPr lang="es-CL" dirty="0"/>
              <a:t>pueden compartir materiales tales como lápices, goma u otros. </a:t>
            </a:r>
            <a:endParaRPr lang="es-CL" dirty="0" smtClean="0"/>
          </a:p>
          <a:p>
            <a:pPr marL="285750" indent="-285750" algn="just">
              <a:buFontTx/>
              <a:buChar char="-"/>
            </a:pPr>
            <a:endParaRPr lang="es-CL" dirty="0"/>
          </a:p>
          <a:p>
            <a:pPr marL="285750" indent="-285750" algn="just">
              <a:buFontTx/>
              <a:buChar char="-"/>
            </a:pPr>
            <a:r>
              <a:rPr lang="es-CL" dirty="0"/>
              <a:t>Los recursos a utilizar en las asignaturas serán informados con anticipación en la plataforma </a:t>
            </a:r>
            <a:r>
              <a:rPr lang="es-CL" dirty="0" err="1"/>
              <a:t>NetClass</a:t>
            </a:r>
            <a:r>
              <a:rPr lang="es-C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8785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707</Words>
  <Application>Microsoft Office PowerPoint</Application>
  <PresentationFormat>Presentación en pantalla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DK Lemon Yellow Sun</vt:lpstr>
      <vt:lpstr>Wingdings</vt:lpstr>
      <vt:lpstr>Tema de Office</vt:lpstr>
      <vt:lpstr>Presentación de PowerPoint</vt:lpstr>
      <vt:lpstr>Presentación de PowerPoint</vt:lpstr>
      <vt:lpstr>Presentación de PowerPoint</vt:lpstr>
      <vt:lpstr>Los apoderados serán los responsables y encargados de controlar la temperatura de su hijo/a en el hogar, antes de asistir al colegio.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prácticas docentes y de estudiantes están enmarcadas en función del: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Pedro</cp:lastModifiedBy>
  <cp:revision>23</cp:revision>
  <dcterms:created xsi:type="dcterms:W3CDTF">2021-02-24T16:42:24Z</dcterms:created>
  <dcterms:modified xsi:type="dcterms:W3CDTF">2021-05-25T16:03:58Z</dcterms:modified>
</cp:coreProperties>
</file>