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7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ocd49BDP9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STATIVE AND ACTIVE VERBS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6042" y="1165012"/>
            <a:ext cx="10199913" cy="1303867"/>
          </a:xfrm>
        </p:spPr>
        <p:txBody>
          <a:bodyPr>
            <a:normAutofit fontScale="90000"/>
          </a:bodyPr>
          <a:lstStyle/>
          <a:p>
            <a:r>
              <a:rPr lang="es-CL" sz="3600" dirty="0" smtClean="0"/>
              <a:t>Luego de realizar las actividades presentes en este documento, deben ser realizadas las Actividades de la pagina 8 del libro.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0" y="2638697"/>
            <a:ext cx="9601196" cy="3530091"/>
          </a:xfrm>
        </p:spPr>
        <p:txBody>
          <a:bodyPr>
            <a:normAutofit fontScale="85000" lnSpcReduction="10000"/>
          </a:bodyPr>
          <a:lstStyle/>
          <a:p>
            <a:r>
              <a:rPr lang="es-CL" dirty="0" smtClean="0"/>
              <a:t>Actividad 1: Las oraciones de este ejercicio, son parte de una conversación que puedes escuchar aquí </a:t>
            </a:r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Actividad 4. Si no puede realizar la actividad con </a:t>
            </a:r>
            <a:r>
              <a:rPr lang="es-CL" dirty="0" smtClean="0"/>
              <a:t>un</a:t>
            </a:r>
            <a:r>
              <a:rPr lang="es-CL" dirty="0" smtClean="0"/>
              <a:t> </a:t>
            </a:r>
            <a:r>
              <a:rPr lang="es-CL" dirty="0" smtClean="0"/>
              <a:t>compañero, escriba </a:t>
            </a:r>
            <a:r>
              <a:rPr lang="es-CL" dirty="0" smtClean="0"/>
              <a:t>lo </a:t>
            </a:r>
            <a:r>
              <a:rPr lang="es-CL" dirty="0" smtClean="0"/>
              <a:t>que usted piensa</a:t>
            </a:r>
          </a:p>
          <a:p>
            <a:r>
              <a:rPr lang="es-CL" b="1" u="sng" dirty="0" smtClean="0"/>
              <a:t>No</a:t>
            </a:r>
            <a:r>
              <a:rPr lang="es-CL" dirty="0" smtClean="0"/>
              <a:t> se desarrolla actividad “</a:t>
            </a:r>
            <a:r>
              <a:rPr lang="es-CL" dirty="0" err="1"/>
              <a:t>S</a:t>
            </a:r>
            <a:r>
              <a:rPr lang="es-CL" dirty="0" err="1" smtClean="0"/>
              <a:t>peaking</a:t>
            </a:r>
            <a:r>
              <a:rPr lang="es-CL" dirty="0" smtClean="0"/>
              <a:t>: </a:t>
            </a:r>
            <a:r>
              <a:rPr lang="es-CL" dirty="0" err="1" smtClean="0"/>
              <a:t>My</a:t>
            </a:r>
            <a:r>
              <a:rPr lang="es-CL" dirty="0" smtClean="0"/>
              <a:t> </a:t>
            </a:r>
            <a:r>
              <a:rPr lang="es-CL" dirty="0" err="1" smtClean="0"/>
              <a:t>classmates</a:t>
            </a:r>
            <a:r>
              <a:rPr lang="es-CL" dirty="0" smtClean="0"/>
              <a:t>”</a:t>
            </a:r>
          </a:p>
          <a:p>
            <a:r>
              <a:rPr lang="es-CL" dirty="0" smtClean="0"/>
              <a:t>En caso de no tener el libro físico,  puedes encontrar la página 8 en un documento de Word en “</a:t>
            </a:r>
            <a:r>
              <a:rPr lang="es-CL" dirty="0" err="1"/>
              <a:t>N</a:t>
            </a:r>
            <a:r>
              <a:rPr lang="es-CL" dirty="0" err="1" smtClean="0"/>
              <a:t>etclass</a:t>
            </a:r>
            <a:r>
              <a:rPr lang="es-CL" dirty="0" smtClean="0"/>
              <a:t> y clases online</a:t>
            </a:r>
            <a:r>
              <a:rPr lang="es-CL" dirty="0" smtClean="0"/>
              <a:t>”</a:t>
            </a:r>
          </a:p>
          <a:p>
            <a:r>
              <a:rPr lang="es-CL" dirty="0" smtClean="0"/>
              <a:t>Actividades serán revisadas el día jueves 30 </a:t>
            </a:r>
            <a:r>
              <a:rPr lang="es-CL" smtClean="0"/>
              <a:t>de abril.</a:t>
            </a:r>
            <a:endParaRPr lang="es-CL" dirty="0" smtClean="0"/>
          </a:p>
          <a:p>
            <a:endParaRPr lang="es-CL" dirty="0" smtClean="0"/>
          </a:p>
        </p:txBody>
      </p:sp>
      <p:pic>
        <p:nvPicPr>
          <p:cNvPr id="4" name="Track 2. 2me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20192" y="2956559"/>
            <a:ext cx="609600" cy="60960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3331029" y="3135085"/>
            <a:ext cx="744582" cy="25254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0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2715" y="496369"/>
            <a:ext cx="9601196" cy="988083"/>
          </a:xfrm>
        </p:spPr>
        <p:txBody>
          <a:bodyPr/>
          <a:lstStyle/>
          <a:p>
            <a:r>
              <a:rPr lang="en-US" b="1" dirty="0" smtClean="0"/>
              <a:t>STATIVE VERBS</a:t>
            </a:r>
            <a:endParaRPr lang="en-US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48136" y="1481590"/>
            <a:ext cx="118128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s-CL" sz="2000" dirty="0" smtClean="0">
                <a:solidFill>
                  <a:srgbClr val="000000"/>
                </a:solidFill>
                <a:latin typeface="+mj-lt"/>
              </a:rPr>
              <a:t>D</a:t>
            </a:r>
            <a:r>
              <a:rPr kumimoji="0" lang="en-US" altLang="es-C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escribe states, in other words, things that don’t change easily or quickly.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CL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   </a:t>
            </a:r>
            <a:r>
              <a:rPr lang="en-US" altLang="es-CL" sz="2000" baseline="0" dirty="0" smtClean="0">
                <a:solidFill>
                  <a:srgbClr val="000000"/>
                </a:solidFill>
                <a:latin typeface="+mj-lt"/>
              </a:rPr>
              <a:t>For</a:t>
            </a:r>
            <a:r>
              <a:rPr lang="en-US" altLang="es-CL" sz="2000" dirty="0" smtClean="0">
                <a:solidFill>
                  <a:srgbClr val="000000"/>
                </a:solidFill>
                <a:latin typeface="+mj-lt"/>
              </a:rPr>
              <a:t> example, what you think or believe.</a:t>
            </a:r>
            <a:endParaRPr kumimoji="0" lang="en-US" altLang="es-CL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s-C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This</a:t>
            </a:r>
            <a:r>
              <a:rPr kumimoji="0" lang="en-US" altLang="es-CL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verbs can be used in simple and perfect tenses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638095"/>
              </p:ext>
            </p:extLst>
          </p:nvPr>
        </p:nvGraphicFramePr>
        <p:xfrm>
          <a:off x="1318049" y="3659701"/>
          <a:ext cx="9329896" cy="21736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4948">
                  <a:extLst>
                    <a:ext uri="{9D8B030D-6E8A-4147-A177-3AD203B41FA5}">
                      <a16:colId xmlns:a16="http://schemas.microsoft.com/office/drawing/2014/main" val="3947847314"/>
                    </a:ext>
                  </a:extLst>
                </a:gridCol>
                <a:gridCol w="4664948">
                  <a:extLst>
                    <a:ext uri="{9D8B030D-6E8A-4147-A177-3AD203B41FA5}">
                      <a16:colId xmlns:a16="http://schemas.microsoft.com/office/drawing/2014/main" val="13457271"/>
                    </a:ext>
                  </a:extLst>
                </a:gridCol>
              </a:tblGrid>
              <a:tr h="4657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</a:t>
                      </a:r>
                      <a:r>
                        <a:rPr lang="en-US" baseline="0" dirty="0" smtClean="0"/>
                        <a:t> SAY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 DON’T SAY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468385"/>
                  </a:ext>
                </a:extLst>
              </a:tr>
              <a:tr h="170784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s-CL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don't know the answer</a:t>
                      </a:r>
                    </a:p>
                    <a:p>
                      <a:pPr algn="ctr"/>
                      <a:r>
                        <a:rPr kumimoji="0" lang="en-US" altLang="es-CL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She really likes you. </a:t>
                      </a:r>
                    </a:p>
                    <a:p>
                      <a:pPr algn="ctr"/>
                      <a:r>
                        <a:rPr kumimoji="0" lang="en-US" altLang="es-CL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He seems happy at the moment.</a:t>
                      </a:r>
                      <a:endParaRPr lang="en-US" sz="2000" i="0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s-CL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I'm not knowing the answer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s-CL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She's really liking you.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s-CL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He's seeming happy at the moment.</a:t>
                      </a:r>
                    </a:p>
                    <a:p>
                      <a:pPr algn="ctr"/>
                      <a:endParaRPr lang="en-US" sz="2000" i="0" noProof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370681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948136" y="2515041"/>
            <a:ext cx="1031035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s-CL" sz="2000" dirty="0" smtClean="0"/>
              <a:t>Examples of </a:t>
            </a:r>
            <a:r>
              <a:rPr lang="en-US" altLang="es-CL" sz="2000" dirty="0" err="1" smtClean="0"/>
              <a:t>stative</a:t>
            </a:r>
            <a:r>
              <a:rPr lang="en-US" altLang="es-CL" sz="2000" dirty="0" smtClean="0"/>
              <a:t> verbs are: have (when it means possession), think (when it means opinion), like, sound, hear, disagree, wish, look (when it mean seem), smell, seem, include...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1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Stative verbs.</a:t>
            </a:r>
            <a:br>
              <a:rPr lang="en-US" dirty="0" smtClean="0"/>
            </a:br>
            <a:r>
              <a:rPr lang="en-US" dirty="0" smtClean="0"/>
              <a:t>Can be grouped into the following categories 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810554"/>
              </p:ext>
            </p:extLst>
          </p:nvPr>
        </p:nvGraphicFramePr>
        <p:xfrm>
          <a:off x="1295400" y="2557463"/>
          <a:ext cx="96012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913232973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62032664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4138977438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599466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Verbs of emotion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Verbs</a:t>
                      </a:r>
                      <a:r>
                        <a:rPr lang="en-US" baseline="0" dirty="0" smtClean="0"/>
                        <a:t> of ownership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Verbs of the mind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Verbs of the senses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949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Feel</a:t>
                      </a:r>
                    </a:p>
                    <a:p>
                      <a:r>
                        <a:rPr lang="en-US" dirty="0" smtClean="0"/>
                        <a:t>Like</a:t>
                      </a:r>
                    </a:p>
                    <a:p>
                      <a:r>
                        <a:rPr lang="en-US" dirty="0" smtClean="0"/>
                        <a:t>Hate</a:t>
                      </a:r>
                    </a:p>
                    <a:p>
                      <a:r>
                        <a:rPr lang="en-US" dirty="0" smtClean="0"/>
                        <a:t>Prefer</a:t>
                      </a:r>
                    </a:p>
                    <a:p>
                      <a:r>
                        <a:rPr lang="en-US" dirty="0" smtClean="0"/>
                        <a:t>Need</a:t>
                      </a:r>
                    </a:p>
                    <a:p>
                      <a:r>
                        <a:rPr lang="en-US" dirty="0" smtClean="0"/>
                        <a:t>Want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Own</a:t>
                      </a:r>
                    </a:p>
                    <a:p>
                      <a:r>
                        <a:rPr lang="en-US" dirty="0" smtClean="0"/>
                        <a:t>Have</a:t>
                      </a:r>
                    </a:p>
                    <a:p>
                      <a:r>
                        <a:rPr lang="en-US" dirty="0" smtClean="0"/>
                        <a:t>possess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Believe</a:t>
                      </a:r>
                    </a:p>
                    <a:p>
                      <a:r>
                        <a:rPr lang="en-US" dirty="0" smtClean="0"/>
                        <a:t>Know</a:t>
                      </a:r>
                    </a:p>
                    <a:p>
                      <a:r>
                        <a:rPr lang="en-US" dirty="0" smtClean="0"/>
                        <a:t>Understand</a:t>
                      </a:r>
                    </a:p>
                    <a:p>
                      <a:r>
                        <a:rPr lang="en-US" dirty="0" smtClean="0"/>
                        <a:t>Realize</a:t>
                      </a:r>
                    </a:p>
                    <a:p>
                      <a:r>
                        <a:rPr lang="en-US" dirty="0" smtClean="0"/>
                        <a:t>Suppose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Hear</a:t>
                      </a:r>
                    </a:p>
                    <a:p>
                      <a:r>
                        <a:rPr lang="en-US" dirty="0" smtClean="0"/>
                        <a:t>See</a:t>
                      </a:r>
                    </a:p>
                    <a:p>
                      <a:r>
                        <a:rPr lang="en-US" dirty="0" smtClean="0"/>
                        <a:t>Touch</a:t>
                      </a:r>
                    </a:p>
                    <a:p>
                      <a:r>
                        <a:rPr lang="en-US" dirty="0" smtClean="0"/>
                        <a:t>Smell</a:t>
                      </a:r>
                    </a:p>
                    <a:p>
                      <a:r>
                        <a:rPr lang="en-US" dirty="0" smtClean="0"/>
                        <a:t>Taste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553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4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There are also state verbs which may be used in the continuous form, but with a different, active meaning: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260833"/>
              </p:ext>
            </p:extLst>
          </p:nvPr>
        </p:nvGraphicFramePr>
        <p:xfrm>
          <a:off x="1433094" y="2550692"/>
          <a:ext cx="9325812" cy="2875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906">
                  <a:extLst>
                    <a:ext uri="{9D8B030D-6E8A-4147-A177-3AD203B41FA5}">
                      <a16:colId xmlns:a16="http://schemas.microsoft.com/office/drawing/2014/main" val="735363191"/>
                    </a:ext>
                  </a:extLst>
                </a:gridCol>
                <a:gridCol w="4662906">
                  <a:extLst>
                    <a:ext uri="{9D8B030D-6E8A-4147-A177-3AD203B41FA5}">
                      <a16:colId xmlns:a16="http://schemas.microsoft.com/office/drawing/2014/main" val="3312444845"/>
                    </a:ext>
                  </a:extLst>
                </a:gridCol>
              </a:tblGrid>
              <a:tr h="427526">
                <a:tc>
                  <a:txBody>
                    <a:bodyPr/>
                    <a:lstStyle/>
                    <a:p>
                      <a:r>
                        <a:rPr lang="en-US" dirty="0" smtClean="0"/>
                        <a:t>Stative meaning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Active meaning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717557"/>
                  </a:ext>
                </a:extLst>
              </a:tr>
              <a:tr h="427526">
                <a:tc>
                  <a:txBody>
                    <a:bodyPr/>
                    <a:lstStyle/>
                    <a:p>
                      <a:r>
                        <a:rPr lang="en-US" dirty="0" smtClean="0"/>
                        <a:t>Do you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have</a:t>
                      </a:r>
                      <a:r>
                        <a:rPr lang="en-US" baseline="0" dirty="0" smtClean="0"/>
                        <a:t> a car? (own)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effectLst/>
                        </a:rPr>
                        <a:t>They </a:t>
                      </a:r>
                      <a:r>
                        <a:rPr lang="en-US" b="1" i="0" dirty="0" smtClean="0">
                          <a:effectLst/>
                        </a:rPr>
                        <a:t>are having</a:t>
                      </a:r>
                      <a:r>
                        <a:rPr lang="en-US" i="0" dirty="0" smtClean="0">
                          <a:effectLst/>
                        </a:rPr>
                        <a:t> dinner at the moment. (eating)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99386"/>
                  </a:ext>
                </a:extLst>
              </a:tr>
              <a:tr h="4275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effectLst/>
                        </a:rPr>
                        <a:t>You </a:t>
                      </a:r>
                      <a:r>
                        <a:rPr lang="en-US" b="1" i="0" dirty="0" smtClean="0">
                          <a:effectLst/>
                        </a:rPr>
                        <a:t>are</a:t>
                      </a:r>
                      <a:r>
                        <a:rPr lang="en-US" i="0" dirty="0" smtClean="0">
                          <a:effectLst/>
                        </a:rPr>
                        <a:t> my best friend. (it's a fact)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i="0" dirty="0">
                          <a:effectLst/>
                        </a:rPr>
                        <a:t>She</a:t>
                      </a:r>
                      <a:r>
                        <a:rPr lang="en-US" b="1" i="0" dirty="0">
                          <a:effectLst/>
                        </a:rPr>
                        <a:t>'s being</a:t>
                      </a:r>
                      <a:r>
                        <a:rPr lang="en-US" i="0" dirty="0">
                          <a:effectLst/>
                        </a:rPr>
                        <a:t> silly again. (behaving in a silly way)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99625996"/>
                  </a:ext>
                </a:extLst>
              </a:tr>
              <a:tr h="4275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effectLst/>
                        </a:rPr>
                        <a:t>That soup </a:t>
                      </a:r>
                      <a:r>
                        <a:rPr lang="en-US" b="1" i="0" dirty="0" smtClean="0">
                          <a:effectLst/>
                        </a:rPr>
                        <a:t>smells</a:t>
                      </a:r>
                      <a:r>
                        <a:rPr lang="en-US" i="0" dirty="0" smtClean="0">
                          <a:effectLst/>
                        </a:rPr>
                        <a:t> good. (has a good smell)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i="0" dirty="0" smtClean="0">
                          <a:effectLst/>
                        </a:rPr>
                        <a:t>He is smelling</a:t>
                      </a:r>
                      <a:r>
                        <a:rPr lang="en-US" i="0" baseline="0" dirty="0" smtClean="0">
                          <a:effectLst/>
                        </a:rPr>
                        <a:t> the soup (sniffing at)</a:t>
                      </a:r>
                      <a:endParaRPr lang="en-US" i="0" dirty="0">
                        <a:effectLst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378164980"/>
                  </a:ext>
                </a:extLst>
              </a:tr>
              <a:tr h="4275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effectLst/>
                        </a:rPr>
                        <a:t>This milk </a:t>
                      </a:r>
                      <a:r>
                        <a:rPr lang="en-US" b="1" i="0" dirty="0" smtClean="0">
                          <a:effectLst/>
                        </a:rPr>
                        <a:t>tastes</a:t>
                      </a:r>
                      <a:r>
                        <a:rPr lang="en-US" i="0" dirty="0" smtClean="0">
                          <a:effectLst/>
                        </a:rPr>
                        <a:t> sour. (has a sour taste)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effectLst/>
                        </a:rPr>
                        <a:t>I </a:t>
                      </a:r>
                      <a:r>
                        <a:rPr lang="en-US" b="1" i="0" dirty="0" smtClean="0">
                          <a:effectLst/>
                        </a:rPr>
                        <a:t>was</a:t>
                      </a:r>
                      <a:r>
                        <a:rPr lang="en-US" i="0" dirty="0" smtClean="0">
                          <a:effectLst/>
                        </a:rPr>
                        <a:t> just </a:t>
                      </a:r>
                      <a:r>
                        <a:rPr lang="en-US" b="1" i="0" dirty="0" smtClean="0">
                          <a:effectLst/>
                        </a:rPr>
                        <a:t>tasting</a:t>
                      </a:r>
                      <a:r>
                        <a:rPr lang="en-US" i="0" dirty="0" smtClean="0">
                          <a:effectLst/>
                        </a:rPr>
                        <a:t> the food. (testing)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357670"/>
                  </a:ext>
                </a:extLst>
              </a:tr>
              <a:tr h="7379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effectLst/>
                        </a:rPr>
                        <a:t>You </a:t>
                      </a:r>
                      <a:r>
                        <a:rPr lang="en-US" b="1" i="0" dirty="0" smtClean="0">
                          <a:effectLst/>
                        </a:rPr>
                        <a:t>look</a:t>
                      </a:r>
                      <a:r>
                        <a:rPr lang="en-US" i="0" dirty="0" smtClean="0">
                          <a:effectLst/>
                        </a:rPr>
                        <a:t> great! (your current appearance)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effectLst/>
                        </a:rPr>
                        <a:t>He </a:t>
                      </a:r>
                      <a:r>
                        <a:rPr lang="en-US" b="1" i="0" dirty="0" smtClean="0">
                          <a:effectLst/>
                        </a:rPr>
                        <a:t>was looking</a:t>
                      </a:r>
                      <a:r>
                        <a:rPr lang="en-US" i="0" dirty="0" smtClean="0">
                          <a:effectLst/>
                        </a:rPr>
                        <a:t> out the window when I saw him. (directing his eyes towards)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622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3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2322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2801" y="1794523"/>
            <a:ext cx="10611392" cy="39002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</a:t>
            </a:r>
            <a:r>
              <a:rPr lang="en-US" dirty="0"/>
              <a:t>determine if a word is an action verb, look at the sentence and ask yourself if the word shows something someone can do or something someone can be or feel</a:t>
            </a:r>
          </a:p>
          <a:p>
            <a:r>
              <a:rPr lang="en-US" dirty="0" smtClean="0"/>
              <a:t>Active verbs</a:t>
            </a:r>
            <a:r>
              <a:rPr lang="en-US" dirty="0"/>
              <a:t>(also called dynamic verbs) </a:t>
            </a:r>
            <a:r>
              <a:rPr lang="en-US" dirty="0" smtClean="0"/>
              <a:t> </a:t>
            </a:r>
            <a:r>
              <a:rPr lang="en-US" dirty="0"/>
              <a:t>can express something that a person, animal or even object can do. E</a:t>
            </a:r>
            <a:r>
              <a:rPr lang="en-US" dirty="0" smtClean="0"/>
              <a:t>xpress </a:t>
            </a:r>
            <a:r>
              <a:rPr lang="en-US" dirty="0"/>
              <a:t>activities, processes, momentary actions or physical conditions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Active verbs can be used in </a:t>
            </a:r>
            <a:r>
              <a:rPr lang="en-US" b="1" dirty="0" smtClean="0"/>
              <a:t>continuous forms.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Examples.   Who</a:t>
            </a:r>
            <a:r>
              <a:rPr lang="en-US" dirty="0"/>
              <a:t> was he </a:t>
            </a:r>
            <a:r>
              <a:rPr lang="en-US" u="sng" dirty="0"/>
              <a:t>dancing</a:t>
            </a:r>
            <a:r>
              <a:rPr lang="en-US" dirty="0"/>
              <a:t> with?</a:t>
            </a:r>
            <a:br>
              <a:rPr lang="en-US" dirty="0"/>
            </a:br>
            <a:r>
              <a:rPr lang="en-US" dirty="0" smtClean="0"/>
              <a:t>                           Someone's </a:t>
            </a:r>
            <a:r>
              <a:rPr lang="en-US" u="sng" dirty="0"/>
              <a:t>knocking</a:t>
            </a:r>
            <a:r>
              <a:rPr lang="en-US" dirty="0"/>
              <a:t> at the door.</a:t>
            </a:r>
            <a:br>
              <a:rPr lang="en-US" dirty="0"/>
            </a:br>
            <a:r>
              <a:rPr lang="en-US" dirty="0" smtClean="0"/>
              <a:t>                           I've </a:t>
            </a:r>
            <a:r>
              <a:rPr lang="en-US" dirty="0"/>
              <a:t>been </a:t>
            </a:r>
            <a:r>
              <a:rPr lang="en-US" u="sng" dirty="0"/>
              <a:t>reading</a:t>
            </a:r>
            <a:r>
              <a:rPr lang="en-US" dirty="0"/>
              <a:t> this book for </a:t>
            </a:r>
            <a:r>
              <a:rPr lang="en-US" dirty="0" smtClean="0"/>
              <a:t>weeks</a:t>
            </a:r>
          </a:p>
          <a:p>
            <a:r>
              <a:rPr lang="en-US" dirty="0"/>
              <a:t>S</a:t>
            </a:r>
            <a:r>
              <a:rPr lang="en-US" dirty="0" smtClean="0"/>
              <a:t>ome of active verbs are: jump, talk, buy, arrive, call, cook ,say, read.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4313055" y="797466"/>
            <a:ext cx="3930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altLang="es-CL" sz="4000" b="1" dirty="0" smtClean="0">
                <a:latin typeface="+mj-lt"/>
              </a:rPr>
              <a:t>ACTIVE VERBS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67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794" y="720875"/>
            <a:ext cx="9601196" cy="67685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7794" y="1737358"/>
            <a:ext cx="10476411" cy="4193179"/>
          </a:xfrm>
        </p:spPr>
        <p:txBody>
          <a:bodyPr>
            <a:normAutofit fontScale="85000" lnSpcReduction="10000"/>
          </a:bodyPr>
          <a:lstStyle/>
          <a:p>
            <a:r>
              <a:rPr lang="es-CL" b="1" u="sng" dirty="0" err="1" smtClean="0"/>
              <a:t>Stative</a:t>
            </a:r>
            <a:r>
              <a:rPr lang="es-CL" b="1" u="sng" dirty="0" smtClean="0"/>
              <a:t> </a:t>
            </a:r>
            <a:r>
              <a:rPr lang="es-CL" b="1" u="sng" dirty="0" err="1" smtClean="0"/>
              <a:t>verbs</a:t>
            </a:r>
            <a:r>
              <a:rPr lang="es-CL" dirty="0" smtClean="0"/>
              <a:t>: Son verbos que hablan de “estados” refiriéndose a sensaciones o pensamientos, normalmente se usan en tiempos simples (presente simple) y tiempos perfecto.</a:t>
            </a:r>
          </a:p>
          <a:p>
            <a:pPr marL="0" indent="0">
              <a:buNone/>
            </a:pPr>
            <a:r>
              <a:rPr lang="es-CL" dirty="0" smtClean="0"/>
              <a:t>Pueden ser categorizados en cuatro grupos: verbos de emoción, pertenencias, verbos de la    mente y verbos de los sentidos.</a:t>
            </a:r>
          </a:p>
          <a:p>
            <a:r>
              <a:rPr lang="es-CL" b="1" u="sng" dirty="0" err="1" smtClean="0"/>
              <a:t>Action</a:t>
            </a:r>
            <a:r>
              <a:rPr lang="es-CL" b="1" u="sng" dirty="0" smtClean="0"/>
              <a:t> </a:t>
            </a:r>
            <a:r>
              <a:rPr lang="es-CL" b="1" u="sng" dirty="0" err="1" smtClean="0"/>
              <a:t>verbs</a:t>
            </a:r>
            <a:r>
              <a:rPr lang="es-CL" b="1" u="sng" dirty="0" smtClean="0"/>
              <a:t>:</a:t>
            </a:r>
            <a:r>
              <a:rPr lang="es-CL" dirty="0" smtClean="0"/>
              <a:t> También llamados </a:t>
            </a:r>
            <a:r>
              <a:rPr lang="es-CL" dirty="0" err="1"/>
              <a:t>llamados</a:t>
            </a:r>
            <a:r>
              <a:rPr lang="es-CL" dirty="0"/>
              <a:t> “</a:t>
            </a:r>
            <a:r>
              <a:rPr lang="es-CL" dirty="0" err="1"/>
              <a:t>dynamic</a:t>
            </a:r>
            <a:r>
              <a:rPr lang="es-CL" dirty="0"/>
              <a:t> verbos” (verbos dinámicos) </a:t>
            </a:r>
            <a:r>
              <a:rPr lang="es-CL" dirty="0" smtClean="0"/>
              <a:t>.Son verbos que demuestran acciones que una persona, animal y objeto puede hacer. A través de ellos se expresan actividades, procesos, acciones momentáneas o condiciones físicas y normalmente son usados con tiempos continuos.</a:t>
            </a:r>
          </a:p>
          <a:p>
            <a:r>
              <a:rPr lang="es-CL" dirty="0" smtClean="0"/>
              <a:t>Algunos verbos pueden ser Ambos, para saber de que forma debemos usarlo debemos fijarnos en el contexto por ejemplo y el sentido del verbo en la oración</a:t>
            </a:r>
          </a:p>
          <a:p>
            <a:pPr marL="0" indent="0">
              <a:buNone/>
            </a:pPr>
            <a:r>
              <a:rPr lang="es-CL" dirty="0" smtClean="0"/>
              <a:t>         </a:t>
            </a:r>
            <a:r>
              <a:rPr lang="es-CL" b="1" u="sng" dirty="0" err="1" smtClean="0"/>
              <a:t>Think</a:t>
            </a:r>
            <a:r>
              <a:rPr lang="es-CL" dirty="0" smtClean="0"/>
              <a:t>,: </a:t>
            </a:r>
            <a:r>
              <a:rPr lang="es-CL" dirty="0" err="1" smtClean="0"/>
              <a:t>I’m</a:t>
            </a:r>
            <a:r>
              <a:rPr lang="es-CL" dirty="0" smtClean="0"/>
              <a:t> </a:t>
            </a:r>
            <a:r>
              <a:rPr lang="es-CL" u="sng" dirty="0" err="1" smtClean="0"/>
              <a:t>thinking</a:t>
            </a:r>
            <a:r>
              <a:rPr lang="es-CL" dirty="0" smtClean="0"/>
              <a:t> </a:t>
            </a:r>
            <a:r>
              <a:rPr lang="es-CL" dirty="0" err="1" smtClean="0"/>
              <a:t>about</a:t>
            </a:r>
            <a:r>
              <a:rPr lang="es-CL" dirty="0" smtClean="0"/>
              <a:t> </a:t>
            </a:r>
            <a:r>
              <a:rPr lang="es-CL" dirty="0" err="1" smtClean="0"/>
              <a:t>you</a:t>
            </a:r>
            <a:r>
              <a:rPr lang="es-CL" dirty="0" smtClean="0"/>
              <a:t> (</a:t>
            </a:r>
            <a:r>
              <a:rPr lang="es-CL" dirty="0" err="1" smtClean="0"/>
              <a:t>Action</a:t>
            </a:r>
            <a:r>
              <a:rPr lang="es-CL" dirty="0" smtClean="0"/>
              <a:t>) = Acción de pensar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                 I </a:t>
            </a:r>
            <a:r>
              <a:rPr lang="es-CL" u="sng" dirty="0" err="1" smtClean="0"/>
              <a:t>think</a:t>
            </a:r>
            <a:r>
              <a:rPr lang="es-CL" dirty="0" smtClean="0"/>
              <a:t> red </a:t>
            </a:r>
            <a:r>
              <a:rPr lang="es-CL" dirty="0" err="1" smtClean="0"/>
              <a:t>is</a:t>
            </a:r>
            <a:r>
              <a:rPr lang="es-CL" dirty="0" smtClean="0"/>
              <a:t> a </a:t>
            </a:r>
            <a:r>
              <a:rPr lang="es-CL" dirty="0" err="1" smtClean="0"/>
              <a:t>pretty</a:t>
            </a:r>
            <a:r>
              <a:rPr lang="es-CL" dirty="0" smtClean="0"/>
              <a:t> color (</a:t>
            </a:r>
            <a:r>
              <a:rPr lang="es-CL" dirty="0" err="1" smtClean="0"/>
              <a:t>stative</a:t>
            </a:r>
            <a:r>
              <a:rPr lang="es-CL" dirty="0" smtClean="0"/>
              <a:t>) =Yo lo creo, </a:t>
            </a:r>
          </a:p>
        </p:txBody>
      </p:sp>
    </p:spTree>
    <p:extLst>
      <p:ext uri="{BB962C8B-B14F-4D97-AF65-F5344CB8AC3E}">
        <p14:creationId xmlns:p14="http://schemas.microsoft.com/office/powerpoint/2010/main" val="7305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85857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WATCH THE VIDEO FOR A SIMPLE EXPLANATION </a:t>
            </a:r>
            <a:endParaRPr lang="en-US" sz="3200" dirty="0"/>
          </a:p>
        </p:txBody>
      </p:sp>
      <p:pic>
        <p:nvPicPr>
          <p:cNvPr id="3" name="Bocd49BDP9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7076" y="1867989"/>
            <a:ext cx="7406639" cy="416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951" y="743613"/>
            <a:ext cx="9601196" cy="902307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Exercise.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5951" y="1645920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Write the differences explained recently between Stative and Active verbs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639091"/>
              </p:ext>
            </p:extLst>
          </p:nvPr>
        </p:nvGraphicFramePr>
        <p:xfrm>
          <a:off x="1914434" y="2393102"/>
          <a:ext cx="8128000" cy="25717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437791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27277763"/>
                    </a:ext>
                  </a:extLst>
                </a:gridCol>
              </a:tblGrid>
              <a:tr h="719765">
                <a:tc>
                  <a:txBody>
                    <a:bodyPr/>
                    <a:lstStyle/>
                    <a:p>
                      <a:r>
                        <a:rPr lang="en-US" dirty="0" smtClean="0"/>
                        <a:t>STATIVE VERBS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r>
                        <a:rPr lang="en-US" baseline="0" dirty="0" smtClean="0"/>
                        <a:t> VERBS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611269"/>
                  </a:ext>
                </a:extLst>
              </a:tr>
              <a:tr h="1851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379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3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0799" y="681686"/>
            <a:ext cx="9601196" cy="1042611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2. Classify the following verbs into STATIVE OR ACTION categories</a:t>
            </a:r>
            <a:endParaRPr lang="en-U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8018" y="1629469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Sound, disagree, walk, dislike, open, build, remember, describe, belong, Think (as an opinion), seem, speak, act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884524"/>
              </p:ext>
            </p:extLst>
          </p:nvPr>
        </p:nvGraphicFramePr>
        <p:xfrm>
          <a:off x="2131426" y="2672080"/>
          <a:ext cx="8128000" cy="20378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406536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60534299"/>
                    </a:ext>
                  </a:extLst>
                </a:gridCol>
              </a:tblGrid>
              <a:tr h="6821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5235"/>
                  </a:ext>
                </a:extLst>
              </a:tr>
              <a:tr h="13556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424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8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232</TotalTime>
  <Words>615</Words>
  <Application>Microsoft Office PowerPoint</Application>
  <PresentationFormat>Panorámica</PresentationFormat>
  <Paragraphs>83</Paragraphs>
  <Slides>10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Orgánico</vt:lpstr>
      <vt:lpstr>STATIVE AND ACTIVE VERBS</vt:lpstr>
      <vt:lpstr>STATIVE VERBS</vt:lpstr>
      <vt:lpstr>Stative verbs. Can be grouped into the following categories </vt:lpstr>
      <vt:lpstr>There are also state verbs which may be used in the continuous form, but with a different, active meaning:</vt:lpstr>
      <vt:lpstr>  </vt:lpstr>
      <vt:lpstr>Summary</vt:lpstr>
      <vt:lpstr>WATCH THE VIDEO FOR A SIMPLE EXPLANATION </vt:lpstr>
      <vt:lpstr>Exercise.</vt:lpstr>
      <vt:lpstr>2. Classify the following verbs into STATIVE OR ACTION categories</vt:lpstr>
      <vt:lpstr>Luego de realizar las actividades presentes en este documento, deben ser realizadas las Actividades de la pagina 8 del libro.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palav</dc:creator>
  <cp:lastModifiedBy>palav</cp:lastModifiedBy>
  <cp:revision>27</cp:revision>
  <dcterms:created xsi:type="dcterms:W3CDTF">2020-04-27T02:38:08Z</dcterms:created>
  <dcterms:modified xsi:type="dcterms:W3CDTF">2020-04-27T15:23:28Z</dcterms:modified>
</cp:coreProperties>
</file>